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94" r:id="rId6"/>
  </p:sldMasterIdLst>
  <p:notesMasterIdLst>
    <p:notesMasterId r:id="rId19"/>
  </p:notesMasterIdLst>
  <p:handoutMasterIdLst>
    <p:handoutMasterId r:id="rId20"/>
  </p:handoutMasterIdLst>
  <p:sldIdLst>
    <p:sldId id="1892" r:id="rId7"/>
    <p:sldId id="1902" r:id="rId8"/>
    <p:sldId id="914" r:id="rId9"/>
    <p:sldId id="1009" r:id="rId10"/>
    <p:sldId id="1953" r:id="rId11"/>
    <p:sldId id="2021" r:id="rId12"/>
    <p:sldId id="1886" r:id="rId13"/>
    <p:sldId id="2022" r:id="rId14"/>
    <p:sldId id="2023" r:id="rId15"/>
    <p:sldId id="2024" r:id="rId16"/>
    <p:sldId id="341" r:id="rId17"/>
    <p:sldId id="1746" r:id="rId18"/>
  </p:sldIdLst>
  <p:sldSz cx="12192000" cy="6858000"/>
  <p:notesSz cx="9926638" cy="6797675"/>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54" userDrawn="1">
          <p15:clr>
            <a:srgbClr val="A4A3A4"/>
          </p15:clr>
        </p15:guide>
        <p15:guide id="2" pos="3840" userDrawn="1">
          <p15:clr>
            <a:srgbClr val="A4A3A4"/>
          </p15:clr>
        </p15:guide>
        <p15:guide id="3" pos="2842" userDrawn="1">
          <p15:clr>
            <a:srgbClr val="A4A3A4"/>
          </p15:clr>
        </p15:guide>
        <p15:guide id="4" orient="horz" pos="135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CB079C-AC0A-251E-EABD-96D33FAEFDFA}" name="Harrison, Emma" initials="HE" userId="S::Eharrison@australiansuper.com::0469b2ab-619a-4e9e-be12-efb2962248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ka, Radhika" initials="JR" lastIdx="15" clrIdx="0">
    <p:extLst>
      <p:ext uri="{19B8F6BF-5375-455C-9EA6-DF929625EA0E}">
        <p15:presenceInfo xmlns:p15="http://schemas.microsoft.com/office/powerpoint/2012/main" userId="Julka, Radhika" providerId="None"/>
      </p:ext>
    </p:extLst>
  </p:cmAuthor>
  <p:cmAuthor id="2" name="Zuber, Kathryn" initials="ZK" lastIdx="62" clrIdx="1">
    <p:extLst>
      <p:ext uri="{19B8F6BF-5375-455C-9EA6-DF929625EA0E}">
        <p15:presenceInfo xmlns:p15="http://schemas.microsoft.com/office/powerpoint/2012/main" userId="S-1-5-21-1906026825-4104490995-301936083-16583" providerId="AD"/>
      </p:ext>
    </p:extLst>
  </p:cmAuthor>
  <p:cmAuthor id="3" name="Beeson, Dale" initials="BD" lastIdx="27" clrIdx="2">
    <p:extLst>
      <p:ext uri="{19B8F6BF-5375-455C-9EA6-DF929625EA0E}">
        <p15:presenceInfo xmlns:p15="http://schemas.microsoft.com/office/powerpoint/2012/main" userId="Beeson, Dale" providerId="None"/>
      </p:ext>
    </p:extLst>
  </p:cmAuthor>
  <p:cmAuthor id="4" name="Zuber, Kathryn" initials="ZK [2]" lastIdx="26" clrIdx="3">
    <p:extLst>
      <p:ext uri="{19B8F6BF-5375-455C-9EA6-DF929625EA0E}">
        <p15:presenceInfo xmlns:p15="http://schemas.microsoft.com/office/powerpoint/2012/main" userId="Zuber, Kathryn" providerId="None"/>
      </p:ext>
    </p:extLst>
  </p:cmAuthor>
  <p:cmAuthor id="5" name="Wong, Andrew" initials="WA" lastIdx="28" clrIdx="4">
    <p:extLst>
      <p:ext uri="{19B8F6BF-5375-455C-9EA6-DF929625EA0E}">
        <p15:presenceInfo xmlns:p15="http://schemas.microsoft.com/office/powerpoint/2012/main" userId="S-1-5-21-1906026825-4104490995-301936083-30477" providerId="AD"/>
      </p:ext>
    </p:extLst>
  </p:cmAuthor>
  <p:cmAuthor id="6" name="Kelsey, Shona" initials="KS [2]" lastIdx="3" clrIdx="5">
    <p:extLst>
      <p:ext uri="{19B8F6BF-5375-455C-9EA6-DF929625EA0E}">
        <p15:presenceInfo xmlns:p15="http://schemas.microsoft.com/office/powerpoint/2012/main" userId="S-1-5-21-1906026825-4104490995-301936083-11810" providerId="AD"/>
      </p:ext>
    </p:extLst>
  </p:cmAuthor>
  <p:cmAuthor id="7" name="Velilla, Regina" initials="VR" lastIdx="13" clrIdx="6">
    <p:extLst>
      <p:ext uri="{19B8F6BF-5375-455C-9EA6-DF929625EA0E}">
        <p15:presenceInfo xmlns:p15="http://schemas.microsoft.com/office/powerpoint/2012/main" userId="S::RVelilla@australiansuper.com::3fb6f726-12b0-427b-838e-d50e4bf33af5" providerId="AD"/>
      </p:ext>
    </p:extLst>
  </p:cmAuthor>
  <p:cmAuthor id="8" name="Gauci, Melissa" initials="GM" lastIdx="75" clrIdx="7">
    <p:extLst>
      <p:ext uri="{19B8F6BF-5375-455C-9EA6-DF929625EA0E}">
        <p15:presenceInfo xmlns:p15="http://schemas.microsoft.com/office/powerpoint/2012/main" userId="S::MGauci@australiansuper.com::fa9a07e1-55ef-4d55-b75d-94c39d0f3019" providerId="AD"/>
      </p:ext>
    </p:extLst>
  </p:cmAuthor>
  <p:cmAuthor id="9" name="Fiona Catt" initials="FC" lastIdx="7" clrIdx="8">
    <p:extLst>
      <p:ext uri="{19B8F6BF-5375-455C-9EA6-DF929625EA0E}">
        <p15:presenceInfo xmlns:p15="http://schemas.microsoft.com/office/powerpoint/2012/main" userId="d3ea8824bad014e3" providerId="Windows Live"/>
      </p:ext>
    </p:extLst>
  </p:cmAuthor>
  <p:cmAuthor id="10" name="Giudice, Penny" initials="GP [2]" lastIdx="46" clrIdx="9">
    <p:extLst>
      <p:ext uri="{19B8F6BF-5375-455C-9EA6-DF929625EA0E}">
        <p15:presenceInfo xmlns:p15="http://schemas.microsoft.com/office/powerpoint/2012/main" userId="S::PGiudice@australiansuper.com::cbed4190-156f-4be7-ae8e-7f1d1c1edcdd" providerId="AD"/>
      </p:ext>
    </p:extLst>
  </p:cmAuthor>
  <p:cmAuthor id="11" name="Kermanidis, Maria" initials="KM" lastIdx="18" clrIdx="10">
    <p:extLst>
      <p:ext uri="{19B8F6BF-5375-455C-9EA6-DF929625EA0E}">
        <p15:presenceInfo xmlns:p15="http://schemas.microsoft.com/office/powerpoint/2012/main" userId="S::MKermanidis@australiansuper.com::b6da2093-3d70-4dc2-bdbf-54f5f97cc5b9" providerId="AD"/>
      </p:ext>
    </p:extLst>
  </p:cmAuthor>
  <p:cmAuthor id="12" name="Davis, Lauren" initials="DL" lastIdx="49" clrIdx="11">
    <p:extLst>
      <p:ext uri="{19B8F6BF-5375-455C-9EA6-DF929625EA0E}">
        <p15:presenceInfo xmlns:p15="http://schemas.microsoft.com/office/powerpoint/2012/main" userId="S::LDavis@australiansuper.com::c3d138d7-5559-4810-a7e4-e456ee16fbec" providerId="AD"/>
      </p:ext>
    </p:extLst>
  </p:cmAuthor>
  <p:cmAuthor id="13" name="Harrison, Emma" initials="HE" lastIdx="53" clrIdx="12">
    <p:extLst>
      <p:ext uri="{19B8F6BF-5375-455C-9EA6-DF929625EA0E}">
        <p15:presenceInfo xmlns:p15="http://schemas.microsoft.com/office/powerpoint/2012/main" userId="S::Eharrison@australiansuper.com::0469b2ab-619a-4e9e-be12-efb29622488c" providerId="AD"/>
      </p:ext>
    </p:extLst>
  </p:cmAuthor>
  <p:cmAuthor id="14" name="Laine Warwick" initials="LW" lastIdx="1" clrIdx="13">
    <p:extLst>
      <p:ext uri="{19B8F6BF-5375-455C-9EA6-DF929625EA0E}">
        <p15:presenceInfo xmlns:p15="http://schemas.microsoft.com/office/powerpoint/2012/main" userId="55dc9648ccc3a95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0046"/>
    <a:srgbClr val="EA4403"/>
    <a:srgbClr val="F6F0DA"/>
    <a:srgbClr val="53565A"/>
    <a:srgbClr val="2C3581"/>
    <a:srgbClr val="EDE1B5"/>
    <a:srgbClr val="58595C"/>
    <a:srgbClr val="E1EDF9"/>
    <a:srgbClr val="DFE1DF"/>
    <a:srgbClr val="2E32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26" autoAdjust="0"/>
    <p:restoredTop sz="78420" autoAdjust="0"/>
  </p:normalViewPr>
  <p:slideViewPr>
    <p:cSldViewPr>
      <p:cViewPr varScale="1">
        <p:scale>
          <a:sx n="127" d="100"/>
          <a:sy n="127" d="100"/>
        </p:scale>
        <p:origin x="1792" y="80"/>
      </p:cViewPr>
      <p:guideLst>
        <p:guide orient="horz" pos="3854"/>
        <p:guide pos="3840"/>
        <p:guide pos="2842"/>
        <p:guide orient="horz" pos="1356"/>
      </p:guideLst>
    </p:cSldViewPr>
  </p:slideViewPr>
  <p:notesTextViewPr>
    <p:cViewPr>
      <p:scale>
        <a:sx n="3" d="2"/>
        <a:sy n="3" d="2"/>
      </p:scale>
      <p:origin x="0" y="0"/>
    </p:cViewPr>
  </p:notesTextViewPr>
  <p:sorterViewPr>
    <p:cViewPr varScale="1">
      <p:scale>
        <a:sx n="1" d="1"/>
        <a:sy n="1" d="1"/>
      </p:scale>
      <p:origin x="0" y="-22440"/>
    </p:cViewPr>
  </p:sorterViewPr>
  <p:notesViewPr>
    <p:cSldViewPr>
      <p:cViewPr varScale="1">
        <p:scale>
          <a:sx n="113" d="100"/>
          <a:sy n="113" d="100"/>
        </p:scale>
        <p:origin x="126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625" cy="34026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5621696" y="0"/>
            <a:ext cx="4302625" cy="340265"/>
          </a:xfrm>
          <a:prstGeom prst="rect">
            <a:avLst/>
          </a:prstGeom>
        </p:spPr>
        <p:txBody>
          <a:bodyPr vert="horz" lIns="91440" tIns="45720" rIns="91440" bIns="45720" rtlCol="0"/>
          <a:lstStyle>
            <a:lvl1pPr algn="r">
              <a:defRPr sz="1200"/>
            </a:lvl1pPr>
          </a:lstStyle>
          <a:p>
            <a:fld id="{1BD9F644-187A-450C-B028-2878AFA95EEC}" type="datetimeFigureOut">
              <a:rPr lang="en-AU" smtClean="0"/>
              <a:t>12/09/2022</a:t>
            </a:fld>
            <a:endParaRPr lang="en-AU"/>
          </a:p>
        </p:txBody>
      </p:sp>
      <p:sp>
        <p:nvSpPr>
          <p:cNvPr id="4" name="Footer Placeholder 3"/>
          <p:cNvSpPr>
            <a:spLocks noGrp="1"/>
          </p:cNvSpPr>
          <p:nvPr>
            <p:ph type="ftr" sz="quarter" idx="2"/>
          </p:nvPr>
        </p:nvSpPr>
        <p:spPr>
          <a:xfrm>
            <a:off x="0" y="6457410"/>
            <a:ext cx="4302625" cy="34026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5621696" y="6457410"/>
            <a:ext cx="4302625" cy="340265"/>
          </a:xfrm>
          <a:prstGeom prst="rect">
            <a:avLst/>
          </a:prstGeom>
        </p:spPr>
        <p:txBody>
          <a:bodyPr vert="horz" lIns="91440" tIns="45720" rIns="91440" bIns="45720" rtlCol="0" anchor="b"/>
          <a:lstStyle>
            <a:lvl1pPr algn="r">
              <a:defRPr sz="1200"/>
            </a:lvl1pPr>
          </a:lstStyle>
          <a:p>
            <a:fld id="{C8C986E7-7A82-4346-88EE-0CE0E40F26EA}" type="slidenum">
              <a:rPr lang="en-AU" smtClean="0"/>
              <a:t>‹#›</a:t>
            </a:fld>
            <a:endParaRPr lang="en-AU"/>
          </a:p>
        </p:txBody>
      </p:sp>
    </p:spTree>
    <p:extLst>
      <p:ext uri="{BB962C8B-B14F-4D97-AF65-F5344CB8AC3E}">
        <p14:creationId xmlns:p14="http://schemas.microsoft.com/office/powerpoint/2010/main" val="30926630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4106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622799" y="0"/>
            <a:ext cx="4301543" cy="341064"/>
          </a:xfrm>
          <a:prstGeom prst="rect">
            <a:avLst/>
          </a:prstGeom>
        </p:spPr>
        <p:txBody>
          <a:bodyPr vert="horz" lIns="91440" tIns="45720" rIns="91440" bIns="45720" rtlCol="0"/>
          <a:lstStyle>
            <a:lvl1pPr algn="r">
              <a:defRPr sz="1200"/>
            </a:lvl1pPr>
          </a:lstStyle>
          <a:p>
            <a:fld id="{E6DC46CE-C3BA-4000-BF9C-7087440AF1BD}" type="datetimeFigureOut">
              <a:rPr lang="en-AU" smtClean="0"/>
              <a:t>12/09/2022</a:t>
            </a:fld>
            <a:endParaRPr lang="en-AU"/>
          </a:p>
        </p:txBody>
      </p:sp>
      <p:sp>
        <p:nvSpPr>
          <p:cNvPr id="4" name="Slide Image Placeholder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6456612"/>
            <a:ext cx="4301543" cy="34106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622799" y="6456612"/>
            <a:ext cx="4301543" cy="341064"/>
          </a:xfrm>
          <a:prstGeom prst="rect">
            <a:avLst/>
          </a:prstGeom>
        </p:spPr>
        <p:txBody>
          <a:bodyPr vert="horz" lIns="91440" tIns="45720" rIns="91440" bIns="45720" rtlCol="0" anchor="b"/>
          <a:lstStyle>
            <a:lvl1pPr algn="r">
              <a:defRPr sz="1200"/>
            </a:lvl1pPr>
          </a:lstStyle>
          <a:p>
            <a:fld id="{4065EDA2-CF89-4472-8CAA-3635E46D8ECC}" type="slidenum">
              <a:rPr lang="en-AU" smtClean="0"/>
              <a:t>‹#›</a:t>
            </a:fld>
            <a:endParaRPr lang="en-AU"/>
          </a:p>
        </p:txBody>
      </p:sp>
    </p:spTree>
    <p:extLst>
      <p:ext uri="{BB962C8B-B14F-4D97-AF65-F5344CB8AC3E}">
        <p14:creationId xmlns:p14="http://schemas.microsoft.com/office/powerpoint/2010/main" val="4009154256"/>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307B0180-3CC3-4BAB-8366-37D62F9F5B63}" type="slidenum">
              <a:rPr lang="en-AU" smtClean="0"/>
              <a:t>1</a:t>
            </a:fld>
            <a:endParaRPr lang="en-AU"/>
          </a:p>
        </p:txBody>
      </p:sp>
    </p:spTree>
    <p:extLst>
      <p:ext uri="{BB962C8B-B14F-4D97-AF65-F5344CB8AC3E}">
        <p14:creationId xmlns:p14="http://schemas.microsoft.com/office/powerpoint/2010/main" val="515796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10</a:t>
            </a:fld>
            <a:endParaRPr lang="en-AU"/>
          </a:p>
        </p:txBody>
      </p:sp>
    </p:spTree>
    <p:extLst>
      <p:ext uri="{BB962C8B-B14F-4D97-AF65-F5344CB8AC3E}">
        <p14:creationId xmlns:p14="http://schemas.microsoft.com/office/powerpoint/2010/main" val="3370886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EEE806A3-BAE1-4869-A363-74F3DB93CA5E}" type="slidenum">
              <a:rPr lang="en-AU" smtClean="0"/>
              <a:pPr>
                <a:defRPr/>
              </a:pPr>
              <a:t>11</a:t>
            </a:fld>
            <a:endParaRPr lang="en-AU"/>
          </a:p>
        </p:txBody>
      </p:sp>
    </p:spTree>
    <p:extLst>
      <p:ext uri="{BB962C8B-B14F-4D97-AF65-F5344CB8AC3E}">
        <p14:creationId xmlns:p14="http://schemas.microsoft.com/office/powerpoint/2010/main" val="778476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7B0180-3CC3-4BAB-8366-37D62F9F5B63}"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353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err="1">
                <a:solidFill>
                  <a:schemeClr val="tx1"/>
                </a:solidFill>
                <a:effectLst/>
                <a:latin typeface="+mn-lt"/>
                <a:ea typeface="+mn-ea"/>
                <a:cs typeface="+mn-cs"/>
              </a:rPr>
              <a:t>AustralianSuper</a:t>
            </a:r>
            <a:r>
              <a:rPr lang="en-US" sz="1600" kern="1200" dirty="0">
                <a:solidFill>
                  <a:schemeClr val="tx1"/>
                </a:solidFill>
                <a:effectLst/>
                <a:latin typeface="+mn-lt"/>
                <a:ea typeface="+mn-ea"/>
                <a:cs typeface="+mn-cs"/>
              </a:rPr>
              <a:t> insurance is provided by TAL Life Limited (the Insurer).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effectLst/>
              <a:latin typeface="+mn-lt"/>
              <a:ea typeface="+mn-ea"/>
              <a:cs typeface="+mn-cs"/>
            </a:endParaRPr>
          </a:p>
          <a:p>
            <a:r>
              <a:rPr lang="en-US" sz="1600" kern="1200" dirty="0">
                <a:solidFill>
                  <a:schemeClr val="tx1"/>
                </a:solidFill>
                <a:effectLst/>
                <a:latin typeface="+mn-lt"/>
                <a:ea typeface="+mn-ea"/>
                <a:cs typeface="+mn-cs"/>
              </a:rPr>
              <a:t>Insurance premiums are calculated weekly and deducted from the member’s account on the last Friday of each month.  </a:t>
            </a:r>
            <a:endParaRPr lang="en-AU" sz="1600" kern="1200" dirty="0">
              <a:solidFill>
                <a:schemeClr val="tx1"/>
              </a:solidFill>
              <a:effectLst/>
              <a:latin typeface="+mn-lt"/>
              <a:ea typeface="+mn-ea"/>
              <a:cs typeface="+mn-cs"/>
            </a:endParaRPr>
          </a:p>
          <a:p>
            <a:r>
              <a:rPr lang="en-US" sz="1600" kern="1200" dirty="0">
                <a:solidFill>
                  <a:schemeClr val="tx1"/>
                </a:solidFill>
                <a:effectLst/>
                <a:latin typeface="+mn-lt"/>
                <a:ea typeface="+mn-ea"/>
                <a:cs typeface="+mn-cs"/>
              </a:rPr>
              <a:t>Your client will need to have enough money in their account to meet the cost of the first month’s insurance premium, and will need to maintain a balance in their account sufficient to cover the cost of their insurance for it to continue. </a:t>
            </a:r>
            <a:endParaRPr lang="en-AU" sz="16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kern="1200" dirty="0">
              <a:solidFill>
                <a:schemeClr val="tx1"/>
              </a:solidFill>
              <a:effectLst/>
              <a:latin typeface="+mn-lt"/>
              <a:ea typeface="+mn-ea"/>
              <a:cs typeface="+mn-cs"/>
            </a:endParaRPr>
          </a:p>
          <a:p>
            <a:r>
              <a:rPr lang="en-AU" sz="1600" b="1" dirty="0">
                <a:solidFill>
                  <a:schemeClr val="tx1">
                    <a:lumMod val="50000"/>
                    <a:lumOff val="50000"/>
                  </a:schemeClr>
                </a:solidFill>
              </a:rPr>
              <a:t>Income Protection</a:t>
            </a:r>
          </a:p>
          <a:p>
            <a:r>
              <a:rPr lang="en-AU" sz="1600" dirty="0">
                <a:solidFill>
                  <a:schemeClr val="tx1">
                    <a:lumMod val="50000"/>
                    <a:lumOff val="50000"/>
                  </a:schemeClr>
                </a:solidFill>
              </a:rPr>
              <a:t>Helps protect your income if you’re temporarily disabled and unable to work because you’re ill or injured.</a:t>
            </a:r>
          </a:p>
          <a:p>
            <a:endParaRPr lang="en-AU" dirty="0"/>
          </a:p>
          <a:p>
            <a:r>
              <a:rPr lang="en-AU" sz="1600" b="1" dirty="0">
                <a:solidFill>
                  <a:schemeClr val="tx1">
                    <a:lumMod val="50000"/>
                    <a:lumOff val="50000"/>
                  </a:schemeClr>
                </a:solidFill>
              </a:rPr>
              <a:t>Terminal illness benefit</a:t>
            </a:r>
          </a:p>
          <a:p>
            <a:r>
              <a:rPr lang="en-AU" sz="1600" dirty="0">
                <a:solidFill>
                  <a:schemeClr val="tx1">
                    <a:lumMod val="50000"/>
                    <a:lumOff val="50000"/>
                  </a:schemeClr>
                </a:solidFill>
              </a:rPr>
              <a:t>If you’re suffering from a terminal medical condition, you can claim your Death or TPD cover amount, whichever is more.</a:t>
            </a:r>
          </a:p>
        </p:txBody>
      </p:sp>
      <p:sp>
        <p:nvSpPr>
          <p:cNvPr id="4" name="Slide Number Placeholder 3"/>
          <p:cNvSpPr>
            <a:spLocks noGrp="1"/>
          </p:cNvSpPr>
          <p:nvPr>
            <p:ph type="sldNum" sz="quarter" idx="5"/>
          </p:nvPr>
        </p:nvSpPr>
        <p:spPr/>
        <p:txBody>
          <a:bodyPr/>
          <a:lstStyle/>
          <a:p>
            <a:fld id="{4065EDA2-CF89-4472-8CAA-3635E46D8ECC}" type="slidenum">
              <a:rPr lang="en-AU" smtClean="0"/>
              <a:t>2</a:t>
            </a:fld>
            <a:endParaRPr lang="en-AU"/>
          </a:p>
        </p:txBody>
      </p:sp>
    </p:spTree>
    <p:extLst>
      <p:ext uri="{BB962C8B-B14F-4D97-AF65-F5344CB8AC3E}">
        <p14:creationId xmlns:p14="http://schemas.microsoft.com/office/powerpoint/2010/main" val="311086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Aft>
                <a:spcPts val="1000"/>
              </a:spcAft>
              <a:buClr>
                <a:srgbClr val="FF8300"/>
              </a:buClr>
              <a:buFont typeface="System Font Regular"/>
              <a:buChar char="–"/>
            </a:pPr>
            <a:r>
              <a:rPr lang="en-AU" sz="1600" dirty="0">
                <a:solidFill>
                  <a:srgbClr val="8A8A8D"/>
                </a:solidFill>
              </a:rPr>
              <a:t>When joining the </a:t>
            </a:r>
            <a:r>
              <a:rPr lang="en-AU" sz="1600" dirty="0" err="1">
                <a:solidFill>
                  <a:srgbClr val="8A8A8D"/>
                </a:solidFill>
              </a:rPr>
              <a:t>AustralianSuper</a:t>
            </a:r>
            <a:r>
              <a:rPr lang="en-AU" sz="1600" dirty="0">
                <a:solidFill>
                  <a:srgbClr val="8A8A8D"/>
                </a:solidFill>
              </a:rPr>
              <a:t> plan, members automatically get age-based cover and they don’t need to provide any health information (age limits apply) </a:t>
            </a:r>
          </a:p>
          <a:p>
            <a:endParaRPr lang="en-AU" sz="1600" dirty="0">
              <a:solidFill>
                <a:srgbClr val="8A8A8D"/>
              </a:solidFill>
            </a:endParaRPr>
          </a:p>
          <a:p>
            <a:r>
              <a:rPr lang="en-AU" sz="1600" dirty="0">
                <a:solidFill>
                  <a:srgbClr val="8A8A8D"/>
                </a:solidFill>
              </a:rPr>
              <a:t>Age-based cover designed to provide </a:t>
            </a:r>
            <a:r>
              <a:rPr lang="en-US" sz="1600" kern="1200" dirty="0">
                <a:solidFill>
                  <a:schemeClr val="tx1"/>
                </a:solidFill>
                <a:latin typeface="+mn-lt"/>
                <a:ea typeface="+mn-ea"/>
                <a:cs typeface="+mn-cs"/>
              </a:rPr>
              <a:t>Basic cover can only be provided automatically if your clients are aged 25 or over; and have a super balance of $6,000; and have received an employer super contribution once they've turned 25 and their super balance has reached $6,000. </a:t>
            </a:r>
          </a:p>
          <a:p>
            <a:r>
              <a:rPr lang="en-US" sz="1600" kern="1200" dirty="0">
                <a:solidFill>
                  <a:schemeClr val="tx1"/>
                </a:solidFill>
                <a:latin typeface="+mn-lt"/>
                <a:ea typeface="+mn-ea"/>
                <a:cs typeface="+mn-cs"/>
              </a:rPr>
              <a:t>If they're eligible, their basic cover will then start on the latest of these dates: </a:t>
            </a:r>
          </a:p>
          <a:p>
            <a:r>
              <a:rPr lang="en-US" sz="1600" kern="1200" dirty="0">
                <a:solidFill>
                  <a:schemeClr val="tx1"/>
                </a:solidFill>
                <a:latin typeface="+mn-lt"/>
                <a:ea typeface="+mn-ea"/>
                <a:cs typeface="+mn-cs"/>
              </a:rPr>
              <a:t> the date they you started working for their employer, or </a:t>
            </a:r>
          </a:p>
          <a:p>
            <a:r>
              <a:rPr lang="en-US" sz="1600" kern="1200" dirty="0">
                <a:solidFill>
                  <a:schemeClr val="tx1"/>
                </a:solidFill>
                <a:latin typeface="+mn-lt"/>
                <a:ea typeface="+mn-ea"/>
                <a:cs typeface="+mn-cs"/>
              </a:rPr>
              <a:t> the beginning of the period of their first employer super contribution (once they've turned 25 and their balance has reached $6,000), or </a:t>
            </a:r>
          </a:p>
          <a:p>
            <a:r>
              <a:rPr lang="en-US" sz="1600" kern="1200" dirty="0">
                <a:solidFill>
                  <a:schemeClr val="tx1"/>
                </a:solidFill>
                <a:latin typeface="+mn-lt"/>
                <a:ea typeface="+mn-ea"/>
                <a:cs typeface="+mn-cs"/>
              </a:rPr>
              <a:t> 120 days before we receive their first employer super contribution (once they've turned 25 and their balance has reached $6,000) or, </a:t>
            </a:r>
          </a:p>
          <a:p>
            <a:r>
              <a:rPr lang="en-US" sz="1600" kern="1200" dirty="0">
                <a:solidFill>
                  <a:schemeClr val="tx1"/>
                </a:solidFill>
                <a:latin typeface="+mn-lt"/>
                <a:ea typeface="+mn-ea"/>
                <a:cs typeface="+mn-cs"/>
              </a:rPr>
              <a:t> the date their super balance reaches $6,000, or </a:t>
            </a:r>
          </a:p>
          <a:p>
            <a:r>
              <a:rPr lang="en-US" sz="1600" kern="1200" dirty="0">
                <a:solidFill>
                  <a:schemeClr val="tx1"/>
                </a:solidFill>
                <a:latin typeface="+mn-lt"/>
                <a:ea typeface="+mn-ea"/>
                <a:cs typeface="+mn-cs"/>
              </a:rPr>
              <a:t> the date they turn 25. </a:t>
            </a:r>
          </a:p>
          <a:p>
            <a:endParaRPr lang="en-AU" sz="1600" kern="1200" dirty="0">
              <a:solidFill>
                <a:schemeClr val="tx1"/>
              </a:solidFill>
              <a:latin typeface="+mn-lt"/>
              <a:ea typeface="+mn-ea"/>
              <a:cs typeface="+mn-cs"/>
            </a:endParaRPr>
          </a:p>
          <a:p>
            <a:r>
              <a:rPr lang="en-US" sz="1600" kern="1200" dirty="0">
                <a:solidFill>
                  <a:schemeClr val="tx1"/>
                </a:solidFill>
                <a:latin typeface="+mn-lt"/>
                <a:ea typeface="+mn-ea"/>
                <a:cs typeface="+mn-cs"/>
              </a:rPr>
              <a:t>The cost of this cover will be deducted monthly from their super account from this date.   </a:t>
            </a:r>
          </a:p>
          <a:p>
            <a:endParaRPr lang="en-AU" sz="1600" kern="1200" dirty="0">
              <a:solidFill>
                <a:schemeClr val="tx1"/>
              </a:solidFill>
              <a:latin typeface="+mn-lt"/>
              <a:ea typeface="+mn-ea"/>
              <a:cs typeface="+mn-cs"/>
            </a:endParaRPr>
          </a:p>
          <a:p>
            <a:r>
              <a:rPr lang="en-US" sz="1600" kern="1200" dirty="0">
                <a:solidFill>
                  <a:schemeClr val="tx1"/>
                </a:solidFill>
                <a:latin typeface="+mn-lt"/>
                <a:ea typeface="+mn-ea"/>
                <a:cs typeface="+mn-cs"/>
              </a:rPr>
              <a:t>If they don't want cover to start automatically when they become eligible, they can opt out by cancelling it. See the </a:t>
            </a:r>
            <a:r>
              <a:rPr lang="en-US" sz="1600" i="1" kern="1200" dirty="0">
                <a:solidFill>
                  <a:schemeClr val="tx1"/>
                </a:solidFill>
                <a:latin typeface="+mn-lt"/>
                <a:ea typeface="+mn-ea"/>
                <a:cs typeface="+mn-cs"/>
              </a:rPr>
              <a:t>Change your cover anytime </a:t>
            </a:r>
            <a:r>
              <a:rPr lang="en-US" sz="1600" i="0" kern="1200" dirty="0">
                <a:solidFill>
                  <a:schemeClr val="tx1"/>
                </a:solidFill>
                <a:latin typeface="+mn-lt"/>
                <a:ea typeface="+mn-ea"/>
                <a:cs typeface="+mn-cs"/>
              </a:rPr>
              <a:t>section (of the PDS) to learn how. </a:t>
            </a:r>
          </a:p>
          <a:p>
            <a:r>
              <a:rPr lang="en-US" sz="1600" i="0" kern="1200" dirty="0">
                <a:solidFill>
                  <a:schemeClr val="tx1"/>
                </a:solidFill>
                <a:latin typeface="+mn-lt"/>
                <a:ea typeface="+mn-ea"/>
                <a:cs typeface="+mn-cs"/>
              </a:rPr>
              <a:t>For more detailed information about when cover starts, see the </a:t>
            </a:r>
            <a:r>
              <a:rPr lang="en-US" sz="1600" i="1" kern="1200" dirty="0">
                <a:solidFill>
                  <a:schemeClr val="tx1"/>
                </a:solidFill>
                <a:latin typeface="+mn-lt"/>
                <a:ea typeface="+mn-ea"/>
                <a:cs typeface="+mn-cs"/>
              </a:rPr>
              <a:t>Insurance in your super </a:t>
            </a:r>
            <a:r>
              <a:rPr lang="en-US" sz="1600" i="0" kern="1200" dirty="0">
                <a:solidFill>
                  <a:schemeClr val="tx1"/>
                </a:solidFill>
                <a:latin typeface="+mn-lt"/>
                <a:ea typeface="+mn-ea"/>
                <a:cs typeface="+mn-cs"/>
              </a:rPr>
              <a:t>guide for their division at </a:t>
            </a:r>
            <a:r>
              <a:rPr lang="en-US" sz="1600" b="1" i="0" kern="1200" dirty="0">
                <a:solidFill>
                  <a:schemeClr val="tx1"/>
                </a:solidFill>
                <a:latin typeface="+mn-lt"/>
                <a:ea typeface="+mn-ea"/>
                <a:cs typeface="+mn-cs"/>
              </a:rPr>
              <a:t>australiansuper.com/</a:t>
            </a:r>
            <a:r>
              <a:rPr lang="en-US" sz="1600" b="1" i="0" kern="1200" dirty="0" err="1">
                <a:solidFill>
                  <a:schemeClr val="tx1"/>
                </a:solidFill>
                <a:latin typeface="+mn-lt"/>
                <a:ea typeface="+mn-ea"/>
                <a:cs typeface="+mn-cs"/>
              </a:rPr>
              <a:t>InsuranceGuide</a:t>
            </a:r>
            <a:r>
              <a:rPr lang="en-US" sz="1600" b="1" i="0" kern="1200" dirty="0">
                <a:solidFill>
                  <a:schemeClr val="tx1"/>
                </a:solidFill>
                <a:latin typeface="+mn-lt"/>
                <a:ea typeface="+mn-ea"/>
                <a:cs typeface="+mn-cs"/>
              </a:rPr>
              <a:t> </a:t>
            </a:r>
            <a:r>
              <a:rPr lang="en-US" sz="1600" b="0" i="0" kern="1200" dirty="0">
                <a:solidFill>
                  <a:schemeClr val="tx1"/>
                </a:solidFill>
                <a:latin typeface="+mn-lt"/>
                <a:ea typeface="+mn-ea"/>
                <a:cs typeface="+mn-cs"/>
              </a:rPr>
              <a:t> </a:t>
            </a:r>
          </a:p>
          <a:p>
            <a:endParaRPr lang="en-AU" sz="1600" b="0" i="0" kern="1200" dirty="0">
              <a:solidFill>
                <a:schemeClr val="tx1"/>
              </a:solidFill>
              <a:latin typeface="+mn-lt"/>
              <a:ea typeface="+mn-ea"/>
              <a:cs typeface="+mn-cs"/>
            </a:endParaRPr>
          </a:p>
          <a:p>
            <a:pPr marL="285750" indent="-285750">
              <a:spcAft>
                <a:spcPts val="1000"/>
              </a:spcAft>
              <a:buClr>
                <a:srgbClr val="FF8300"/>
              </a:buClr>
              <a:buFont typeface="System Font Regular"/>
              <a:buChar char="–"/>
            </a:pPr>
            <a:endParaRPr lang="en-AU" sz="1600" dirty="0">
              <a:solidFill>
                <a:srgbClr val="8A8A8D"/>
              </a:solidFill>
            </a:endParaRPr>
          </a:p>
          <a:p>
            <a:pPr marL="285750" indent="-285750">
              <a:spcAft>
                <a:spcPts val="1000"/>
              </a:spcAft>
              <a:buClr>
                <a:srgbClr val="FF8300"/>
              </a:buClr>
              <a:buFont typeface="System Font Regular"/>
              <a:buChar char="–"/>
            </a:pPr>
            <a:r>
              <a:rPr lang="en-AU" sz="1600" dirty="0">
                <a:solidFill>
                  <a:srgbClr val="8A8A8D"/>
                </a:solidFill>
              </a:rPr>
              <a:t>As the members gets older, the cost generally increases*</a:t>
            </a:r>
          </a:p>
          <a:p>
            <a:pPr marL="285750" indent="-285750">
              <a:spcAft>
                <a:spcPts val="1000"/>
              </a:spcAft>
              <a:buClr>
                <a:srgbClr val="FF8300"/>
              </a:buClr>
              <a:buFont typeface="System Font Regular"/>
              <a:buChar char="–"/>
            </a:pPr>
            <a:r>
              <a:rPr lang="en-AU" sz="1600" dirty="0">
                <a:solidFill>
                  <a:srgbClr val="8A8A8D"/>
                </a:solidFill>
              </a:rPr>
              <a:t>Members can reduce or cancel part or all of their cover at any time</a:t>
            </a:r>
          </a:p>
          <a:p>
            <a:endParaRPr lang="en-US" dirty="0"/>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3</a:t>
            </a:fld>
            <a:endParaRPr lang="en-AU"/>
          </a:p>
        </p:txBody>
      </p:sp>
    </p:spTree>
    <p:extLst>
      <p:ext uri="{BB962C8B-B14F-4D97-AF65-F5344CB8AC3E}">
        <p14:creationId xmlns:p14="http://schemas.microsoft.com/office/powerpoint/2010/main" val="3370886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050" dirty="0"/>
              <a:t>When your client joins the </a:t>
            </a:r>
            <a:r>
              <a:rPr lang="en-AU" sz="1050" dirty="0" err="1"/>
              <a:t>AustralianSuper</a:t>
            </a:r>
            <a:r>
              <a:rPr lang="en-AU" sz="1050" dirty="0"/>
              <a:t> plan, they’ll automatically get age-based cover </a:t>
            </a:r>
            <a:r>
              <a:rPr lang="en-AU" sz="1050" b="1" dirty="0">
                <a:solidFill>
                  <a:srgbClr val="FF0000"/>
                </a:solidFill>
              </a:rPr>
              <a:t>if they’re eligible </a:t>
            </a:r>
            <a:r>
              <a:rPr lang="en-AU" sz="1050" dirty="0"/>
              <a:t>and they don’t need to provide any health information (age limits apply). Age-based cover is designed to provide </a:t>
            </a:r>
            <a:r>
              <a:rPr lang="en-US" sz="1200" kern="1200" dirty="0">
                <a:solidFill>
                  <a:schemeClr val="tx1"/>
                </a:solidFill>
                <a:latin typeface="+mn-lt"/>
                <a:ea typeface="+mn-ea"/>
                <a:cs typeface="+mn-cs"/>
              </a:rPr>
              <a:t>Basic cover can only be provided automatically if your clients are aged 25 or over; and have a super balance of $6,000; and have received an </a:t>
            </a:r>
            <a:r>
              <a:rPr lang="en-US" sz="1200" kern="1200" dirty="0" err="1">
                <a:solidFill>
                  <a:schemeClr val="tx1"/>
                </a:solidFill>
                <a:latin typeface="+mn-lt"/>
                <a:ea typeface="+mn-ea"/>
                <a:cs typeface="+mn-cs"/>
              </a:rPr>
              <a:t>em</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ployer</a:t>
            </a:r>
            <a:r>
              <a:rPr lang="en-US" sz="1200" kern="1200" dirty="0">
                <a:solidFill>
                  <a:schemeClr val="tx1"/>
                </a:solidFill>
                <a:latin typeface="+mn-lt"/>
                <a:ea typeface="+mn-ea"/>
                <a:cs typeface="+mn-cs"/>
              </a:rPr>
              <a:t> super contribution once they've turned 25 and their super balance has reached $6,000. </a:t>
            </a:r>
          </a:p>
          <a:p>
            <a:r>
              <a:rPr lang="en-US" sz="1200" kern="1200" dirty="0">
                <a:solidFill>
                  <a:schemeClr val="tx1"/>
                </a:solidFill>
                <a:latin typeface="+mn-lt"/>
                <a:ea typeface="+mn-ea"/>
                <a:cs typeface="+mn-cs"/>
              </a:rPr>
              <a:t>If they're eligible, their basic cover will then start on the latest of these dates: </a:t>
            </a:r>
          </a:p>
          <a:p>
            <a:r>
              <a:rPr lang="en-US" sz="1200" kern="1200" dirty="0">
                <a:solidFill>
                  <a:schemeClr val="tx1"/>
                </a:solidFill>
                <a:latin typeface="+mn-lt"/>
                <a:ea typeface="+mn-ea"/>
                <a:cs typeface="+mn-cs"/>
              </a:rPr>
              <a:t> the date they you started working for their employer, or </a:t>
            </a:r>
          </a:p>
          <a:p>
            <a:r>
              <a:rPr lang="en-US" sz="1200" kern="1200" dirty="0">
                <a:solidFill>
                  <a:schemeClr val="tx1"/>
                </a:solidFill>
                <a:latin typeface="+mn-lt"/>
                <a:ea typeface="+mn-ea"/>
                <a:cs typeface="+mn-cs"/>
              </a:rPr>
              <a:t> the beginning of the period of their first employer super contribution (once they've turned 25 and their balance has reached $6,000), or </a:t>
            </a:r>
          </a:p>
          <a:p>
            <a:r>
              <a:rPr lang="en-US" sz="1200" kern="1200" dirty="0">
                <a:solidFill>
                  <a:schemeClr val="tx1"/>
                </a:solidFill>
                <a:latin typeface="+mn-lt"/>
                <a:ea typeface="+mn-ea"/>
                <a:cs typeface="+mn-cs"/>
              </a:rPr>
              <a:t> 120 days before we receive their first employer super contribution (once they've turned 25 and their balance has reached $6,000) or, </a:t>
            </a:r>
          </a:p>
          <a:p>
            <a:r>
              <a:rPr lang="en-US" sz="1200" kern="1200" dirty="0">
                <a:solidFill>
                  <a:schemeClr val="tx1"/>
                </a:solidFill>
                <a:latin typeface="+mn-lt"/>
                <a:ea typeface="+mn-ea"/>
                <a:cs typeface="+mn-cs"/>
              </a:rPr>
              <a:t> the date their super balance reaches $6,000, or </a:t>
            </a:r>
          </a:p>
          <a:p>
            <a:r>
              <a:rPr lang="en-US" sz="1200" kern="1200" dirty="0">
                <a:solidFill>
                  <a:schemeClr val="tx1"/>
                </a:solidFill>
                <a:latin typeface="+mn-lt"/>
                <a:ea typeface="+mn-ea"/>
                <a:cs typeface="+mn-cs"/>
              </a:rPr>
              <a:t> the date they turn 25. </a:t>
            </a:r>
          </a:p>
          <a:p>
            <a:endParaRPr lang="en-AU"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cost of this cover will be deducted monthly from their super account from this date.   </a:t>
            </a:r>
          </a:p>
          <a:p>
            <a:endParaRPr lang="en-AU" sz="1200" kern="1200" dirty="0">
              <a:solidFill>
                <a:schemeClr val="tx1"/>
              </a:solidFill>
              <a:latin typeface="+mn-lt"/>
              <a:ea typeface="+mn-ea"/>
              <a:cs typeface="+mn-cs"/>
            </a:endParaRPr>
          </a:p>
          <a:p>
            <a:r>
              <a:rPr lang="en-US" sz="1200" kern="1200" dirty="0">
                <a:solidFill>
                  <a:schemeClr val="tx1"/>
                </a:solidFill>
                <a:latin typeface="+mn-lt"/>
                <a:ea typeface="+mn-ea"/>
                <a:cs typeface="+mn-cs"/>
              </a:rPr>
              <a:t>If they don't want cover to start automatically when they become eligible, they can opt out by cancelling it. See the </a:t>
            </a:r>
            <a:r>
              <a:rPr lang="en-US" sz="1200" i="1" kern="1200" dirty="0">
                <a:solidFill>
                  <a:schemeClr val="tx1"/>
                </a:solidFill>
                <a:latin typeface="+mn-lt"/>
                <a:ea typeface="+mn-ea"/>
                <a:cs typeface="+mn-cs"/>
              </a:rPr>
              <a:t>Change your cover anytime </a:t>
            </a:r>
            <a:r>
              <a:rPr lang="en-US" sz="1200" i="0" kern="1200" dirty="0">
                <a:solidFill>
                  <a:schemeClr val="tx1"/>
                </a:solidFill>
                <a:latin typeface="+mn-lt"/>
                <a:ea typeface="+mn-ea"/>
                <a:cs typeface="+mn-cs"/>
              </a:rPr>
              <a:t>section (of the PDS) to learn how. </a:t>
            </a:r>
          </a:p>
          <a:p>
            <a:r>
              <a:rPr lang="en-US" sz="1200" i="0" kern="1200" dirty="0">
                <a:solidFill>
                  <a:schemeClr val="tx1"/>
                </a:solidFill>
                <a:latin typeface="+mn-lt"/>
                <a:ea typeface="+mn-ea"/>
                <a:cs typeface="+mn-cs"/>
              </a:rPr>
              <a:t>For more detailed information about when cover starts, see the </a:t>
            </a:r>
            <a:r>
              <a:rPr lang="en-US" sz="1200" i="1" kern="1200" dirty="0">
                <a:solidFill>
                  <a:schemeClr val="tx1"/>
                </a:solidFill>
                <a:latin typeface="+mn-lt"/>
                <a:ea typeface="+mn-ea"/>
                <a:cs typeface="+mn-cs"/>
              </a:rPr>
              <a:t>Insurance in your super </a:t>
            </a:r>
            <a:r>
              <a:rPr lang="en-US" sz="1200" i="0" kern="1200" dirty="0">
                <a:solidFill>
                  <a:schemeClr val="tx1"/>
                </a:solidFill>
                <a:latin typeface="+mn-lt"/>
                <a:ea typeface="+mn-ea"/>
                <a:cs typeface="+mn-cs"/>
              </a:rPr>
              <a:t>guide for their division at </a:t>
            </a:r>
            <a:r>
              <a:rPr lang="en-US" sz="1200" b="1" i="0" kern="1200" dirty="0">
                <a:solidFill>
                  <a:schemeClr val="tx1"/>
                </a:solidFill>
                <a:latin typeface="+mn-lt"/>
                <a:ea typeface="+mn-ea"/>
                <a:cs typeface="+mn-cs"/>
              </a:rPr>
              <a:t>australiansuper.com/</a:t>
            </a:r>
            <a:r>
              <a:rPr lang="en-US" sz="1200" b="1" i="0" kern="1200" dirty="0" err="1">
                <a:solidFill>
                  <a:schemeClr val="tx1"/>
                </a:solidFill>
                <a:latin typeface="+mn-lt"/>
                <a:ea typeface="+mn-ea"/>
                <a:cs typeface="+mn-cs"/>
              </a:rPr>
              <a:t>InsuranceGuide</a:t>
            </a:r>
            <a:r>
              <a:rPr lang="en-US" sz="1200" b="1" i="0" kern="1200" dirty="0">
                <a:solidFill>
                  <a:schemeClr val="tx1"/>
                </a:solidFill>
                <a:latin typeface="+mn-lt"/>
                <a:ea typeface="+mn-ea"/>
                <a:cs typeface="+mn-cs"/>
              </a:rPr>
              <a:t> </a:t>
            </a:r>
            <a:r>
              <a:rPr lang="en-US" sz="1200" b="0" i="0" kern="1200" dirty="0">
                <a:solidFill>
                  <a:schemeClr val="tx1"/>
                </a:solidFill>
                <a:latin typeface="+mn-lt"/>
                <a:ea typeface="+mn-ea"/>
                <a:cs typeface="+mn-cs"/>
              </a:rPr>
              <a:t> </a:t>
            </a:r>
          </a:p>
          <a:p>
            <a:endParaRPr lang="en-AU" sz="1200" b="0" i="0" kern="1200" dirty="0">
              <a:solidFill>
                <a:schemeClr val="tx1"/>
              </a:solidFill>
              <a:latin typeface="+mn-lt"/>
              <a:ea typeface="+mn-ea"/>
              <a:cs typeface="+mn-cs"/>
            </a:endParaRPr>
          </a:p>
          <a:p>
            <a:r>
              <a:rPr lang="en-AU" sz="1050" dirty="0"/>
              <a:t> So the amount of cover they get will change as they get older and the cost generally increases. The cost of their cover will also depend on their individual work rating. They get a Blue Collar work rating when they join </a:t>
            </a:r>
            <a:r>
              <a:rPr lang="en-AU" sz="1050" dirty="0" err="1"/>
              <a:t>AustralianSuper</a:t>
            </a:r>
            <a:r>
              <a:rPr lang="en-AU" sz="1050" dirty="0"/>
              <a:t> Plan.</a:t>
            </a:r>
          </a:p>
          <a:p>
            <a:endParaRPr lang="en-AU" sz="1050" dirty="0"/>
          </a:p>
          <a:p>
            <a:r>
              <a:rPr lang="en-AU" sz="1050" dirty="0"/>
              <a:t>Age-based TPD cover is available from age 25 to 64. If a client wants cover earlier, they can apply for cover from age 15.</a:t>
            </a:r>
          </a:p>
          <a:p>
            <a:r>
              <a:rPr lang="en-AU" sz="1050" dirty="0"/>
              <a:t>Age-based Death cover is available from age 25 to 69. If a client wants cover earlier, they can apply for cover from age 15. </a:t>
            </a:r>
          </a:p>
        </p:txBody>
      </p:sp>
      <p:sp>
        <p:nvSpPr>
          <p:cNvPr id="4" name="Slide Number Placeholder 3"/>
          <p:cNvSpPr>
            <a:spLocks noGrp="1"/>
          </p:cNvSpPr>
          <p:nvPr>
            <p:ph type="sldNum" sz="quarter" idx="5"/>
          </p:nvPr>
        </p:nvSpPr>
        <p:spPr/>
        <p:txBody>
          <a:bodyPr/>
          <a:lstStyle/>
          <a:p>
            <a:fld id="{4065EDA2-CF89-4472-8CAA-3635E46D8ECC}" type="slidenum">
              <a:rPr lang="en-AU" smtClean="0"/>
              <a:t>4</a:t>
            </a:fld>
            <a:endParaRPr lang="en-AU"/>
          </a:p>
        </p:txBody>
      </p:sp>
    </p:spTree>
    <p:extLst>
      <p:ext uri="{BB962C8B-B14F-4D97-AF65-F5344CB8AC3E}">
        <p14:creationId xmlns:p14="http://schemas.microsoft.com/office/powerpoint/2010/main" val="3430430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900" dirty="0"/>
              <a:t>Age-based Income Protection is available from age 25 to 69.</a:t>
            </a:r>
          </a:p>
        </p:txBody>
      </p:sp>
      <p:sp>
        <p:nvSpPr>
          <p:cNvPr id="4" name="Slide Number Placeholder 3"/>
          <p:cNvSpPr>
            <a:spLocks noGrp="1"/>
          </p:cNvSpPr>
          <p:nvPr>
            <p:ph type="sldNum" sz="quarter" idx="5"/>
          </p:nvPr>
        </p:nvSpPr>
        <p:spPr/>
        <p:txBody>
          <a:bodyPr/>
          <a:lstStyle/>
          <a:p>
            <a:fld id="{4065EDA2-CF89-4472-8CAA-3635E46D8ECC}" type="slidenum">
              <a:rPr lang="en-AU" smtClean="0"/>
              <a:t>5</a:t>
            </a:fld>
            <a:endParaRPr lang="en-AU"/>
          </a:p>
        </p:txBody>
      </p:sp>
    </p:spTree>
    <p:extLst>
      <p:ext uri="{BB962C8B-B14F-4D97-AF65-F5344CB8AC3E}">
        <p14:creationId xmlns:p14="http://schemas.microsoft.com/office/powerpoint/2010/main" val="1624119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If your client is eligible, they can apply once (see the </a:t>
            </a:r>
            <a:r>
              <a:rPr lang="en-AU" b="1" i="1" dirty="0"/>
              <a:t>When cover starts </a:t>
            </a:r>
            <a:r>
              <a:rPr lang="en-AU" b="1" dirty="0"/>
              <a:t>section for more information about when this cover starts), when they join </a:t>
            </a:r>
            <a:r>
              <a:rPr lang="en-AU" b="1" dirty="0" err="1"/>
              <a:t>AustralianSuper</a:t>
            </a:r>
            <a:r>
              <a:rPr lang="en-AU" b="1" dirty="0"/>
              <a:t> or within 120 days of the date on their welcome letter, to increase their total amount of cover, without the usual health checks.</a:t>
            </a:r>
            <a:r>
              <a:rPr lang="en-AU" dirty="0"/>
              <a:t> Or by answering a few questions, they can apply for even more cover. Conditions and maximum limits apply.</a:t>
            </a:r>
          </a:p>
          <a:p>
            <a:endParaRPr lang="en-AU" dirty="0"/>
          </a:p>
          <a:p>
            <a:endParaRPr lang="en-AU" dirty="0"/>
          </a:p>
        </p:txBody>
      </p:sp>
      <p:sp>
        <p:nvSpPr>
          <p:cNvPr id="4" name="Slide Number Placeholder 3"/>
          <p:cNvSpPr>
            <a:spLocks noGrp="1"/>
          </p:cNvSpPr>
          <p:nvPr>
            <p:ph type="sldNum" sz="quarter" idx="5"/>
          </p:nvPr>
        </p:nvSpPr>
        <p:spPr/>
        <p:txBody>
          <a:bodyPr/>
          <a:lstStyle/>
          <a:p>
            <a:fld id="{4065EDA2-CF89-4472-8CAA-3635E46D8ECC}" type="slidenum">
              <a:rPr lang="en-AU" smtClean="0"/>
              <a:t>6</a:t>
            </a:fld>
            <a:endParaRPr lang="en-AU"/>
          </a:p>
        </p:txBody>
      </p:sp>
    </p:spTree>
    <p:extLst>
      <p:ext uri="{BB962C8B-B14F-4D97-AF65-F5344CB8AC3E}">
        <p14:creationId xmlns:p14="http://schemas.microsoft.com/office/powerpoint/2010/main" val="2408352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1000"/>
              </a:spcAft>
              <a:buClr>
                <a:srgbClr val="FF8300"/>
              </a:buClr>
              <a:buSzTx/>
              <a:buFont typeface="System Font Regular"/>
              <a:buChar char="–"/>
              <a:tabLst/>
              <a:defRPr/>
            </a:pPr>
            <a:r>
              <a:rPr lang="en-AU" sz="1600" dirty="0">
                <a:solidFill>
                  <a:srgbClr val="8A8A8D"/>
                </a:solidFill>
              </a:rPr>
              <a:t>Age-based Death, TPD and Income Protection cover will start automatically when the member turns 25 </a:t>
            </a:r>
            <a:r>
              <a:rPr lang="en-US" sz="1200" kern="1200" dirty="0">
                <a:solidFill>
                  <a:schemeClr val="tx1"/>
                </a:solidFill>
                <a:latin typeface="+mn-lt"/>
                <a:ea typeface="+mn-ea"/>
                <a:cs typeface="+mn-cs"/>
              </a:rPr>
              <a:t>and have a super balance of $6,000; and have received an employer super contribution once they've turned 25 and their super balance has reached $6,000. </a:t>
            </a:r>
          </a:p>
          <a:p>
            <a:pPr marL="285750" indent="-285750">
              <a:spcAft>
                <a:spcPts val="1000"/>
              </a:spcAft>
              <a:buClr>
                <a:srgbClr val="FF8300"/>
              </a:buClr>
              <a:buFont typeface="System Font Regular"/>
              <a:buChar char="–"/>
            </a:pPr>
            <a:r>
              <a:rPr lang="en-AU" sz="1600" dirty="0">
                <a:solidFill>
                  <a:srgbClr val="8A8A8D"/>
                </a:solidFill>
              </a:rPr>
              <a:t>This helps reduce the chance of super balances being eaten away by insurance costs while a member is starting out in the workforce or working part time while studying </a:t>
            </a:r>
          </a:p>
          <a:p>
            <a:pPr marL="285750" indent="-285750">
              <a:spcAft>
                <a:spcPts val="1000"/>
              </a:spcAft>
              <a:buClr>
                <a:srgbClr val="FF8300"/>
              </a:buClr>
              <a:buFont typeface="System Font Regular"/>
              <a:buChar char="–"/>
            </a:pPr>
            <a:r>
              <a:rPr lang="en-AU" sz="1600" dirty="0">
                <a:solidFill>
                  <a:srgbClr val="8A8A8D"/>
                </a:solidFill>
              </a:rPr>
              <a:t>If they don’t cancel or change their insurance beforehand, at age 25 they’ll get:</a:t>
            </a:r>
          </a:p>
          <a:p>
            <a:pPr marL="598488" lvl="1" indent="-285750">
              <a:buClr>
                <a:schemeClr val="accent2"/>
              </a:buClr>
              <a:buFont typeface="Arial" panose="020B0604020202020204" pitchFamily="34" charset="0"/>
              <a:buChar char="•"/>
            </a:pPr>
            <a:r>
              <a:rPr lang="en-AU" sz="1600" dirty="0">
                <a:solidFill>
                  <a:srgbClr val="8A8A8D"/>
                </a:solidFill>
              </a:rPr>
              <a:t>Income Protection: $1,900 a month </a:t>
            </a:r>
            <a:endParaRPr lang="en-AU" sz="1600" dirty="0">
              <a:solidFill>
                <a:schemeClr val="accent2"/>
              </a:solidFill>
            </a:endParaRPr>
          </a:p>
          <a:p>
            <a:pPr marL="598488" lvl="1" indent="-285750">
              <a:buClr>
                <a:schemeClr val="accent2"/>
              </a:buClr>
              <a:buFont typeface="Arial" panose="020B0604020202020204" pitchFamily="34" charset="0"/>
              <a:buChar char="•"/>
            </a:pPr>
            <a:r>
              <a:rPr lang="en-AU" sz="1600" dirty="0">
                <a:solidFill>
                  <a:srgbClr val="8A8A8D"/>
                </a:solidFill>
              </a:rPr>
              <a:t>Death cover: $116,000</a:t>
            </a:r>
          </a:p>
          <a:p>
            <a:pPr marL="598488" lvl="1" indent="-285750">
              <a:buClr>
                <a:schemeClr val="accent2"/>
              </a:buClr>
              <a:buFont typeface="Arial" panose="020B0604020202020204" pitchFamily="34" charset="0"/>
              <a:buChar char="•"/>
            </a:pPr>
            <a:r>
              <a:rPr lang="en-AU" sz="1600" dirty="0">
                <a:solidFill>
                  <a:srgbClr val="8A8A8D"/>
                </a:solidFill>
              </a:rPr>
              <a:t>TPD cover: $48,000</a:t>
            </a:r>
          </a:p>
        </p:txBody>
      </p:sp>
      <p:sp>
        <p:nvSpPr>
          <p:cNvPr id="4" name="Slide Number Placeholder 3"/>
          <p:cNvSpPr>
            <a:spLocks noGrp="1"/>
          </p:cNvSpPr>
          <p:nvPr>
            <p:ph type="sldNum" sz="quarter" idx="5"/>
          </p:nvPr>
        </p:nvSpPr>
        <p:spPr/>
        <p:txBody>
          <a:bodyPr/>
          <a:lstStyle/>
          <a:p>
            <a:fld id="{4065EDA2-CF89-4472-8CAA-3635E46D8ECC}" type="slidenum">
              <a:rPr lang="en-AU" smtClean="0"/>
              <a:t>7</a:t>
            </a:fld>
            <a:endParaRPr lang="en-AU"/>
          </a:p>
        </p:txBody>
      </p:sp>
    </p:spTree>
    <p:extLst>
      <p:ext uri="{BB962C8B-B14F-4D97-AF65-F5344CB8AC3E}">
        <p14:creationId xmlns:p14="http://schemas.microsoft.com/office/powerpoint/2010/main" val="4067604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065EDA2-CF89-4472-8CAA-3635E46D8ECC}" type="slidenum">
              <a:rPr lang="en-AU" smtClean="0"/>
              <a:t>8</a:t>
            </a:fld>
            <a:endParaRPr lang="en-AU"/>
          </a:p>
        </p:txBody>
      </p:sp>
    </p:spTree>
    <p:extLst>
      <p:ext uri="{BB962C8B-B14F-4D97-AF65-F5344CB8AC3E}">
        <p14:creationId xmlns:p14="http://schemas.microsoft.com/office/powerpoint/2010/main" val="3956007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1000"/>
              </a:spcAft>
              <a:buClr>
                <a:srgbClr val="FF8300"/>
              </a:buClr>
              <a:buSzTx/>
              <a:buFont typeface="System Font Regular"/>
              <a:buChar char="–"/>
              <a:tabLst/>
              <a:defRPr/>
            </a:pPr>
            <a:endParaRPr lang="en-AU" sz="1600" dirty="0">
              <a:solidFill>
                <a:srgbClr val="8A8A8D"/>
              </a:solidFill>
            </a:endParaRPr>
          </a:p>
        </p:txBody>
      </p:sp>
      <p:sp>
        <p:nvSpPr>
          <p:cNvPr id="4" name="Slide Number Placeholder 3"/>
          <p:cNvSpPr>
            <a:spLocks noGrp="1"/>
          </p:cNvSpPr>
          <p:nvPr>
            <p:ph type="sldNum" sz="quarter" idx="5"/>
          </p:nvPr>
        </p:nvSpPr>
        <p:spPr/>
        <p:txBody>
          <a:bodyPr/>
          <a:lstStyle/>
          <a:p>
            <a:fld id="{4065EDA2-CF89-4472-8CAA-3635E46D8ECC}" type="slidenum">
              <a:rPr lang="en-AU" smtClean="0"/>
              <a:t>9</a:t>
            </a:fld>
            <a:endParaRPr lang="en-AU"/>
          </a:p>
        </p:txBody>
      </p:sp>
    </p:spTree>
    <p:extLst>
      <p:ext uri="{BB962C8B-B14F-4D97-AF65-F5344CB8AC3E}">
        <p14:creationId xmlns:p14="http://schemas.microsoft.com/office/powerpoint/2010/main" val="1049928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em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ebinar - Start">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D50151A-E874-0640-9D2C-15CB17CFBC1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userDrawn="1"/>
        </p:nvSpPr>
        <p:spPr>
          <a:xfrm>
            <a:off x="540000" y="2265389"/>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userDrawn="1"/>
        </p:nvSpPr>
        <p:spPr>
          <a:xfrm>
            <a:off x="1596000" y="5094385"/>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7" name="Picture 16">
            <a:extLst>
              <a:ext uri="{FF2B5EF4-FFF2-40B4-BE49-F238E27FC236}">
                <a16:creationId xmlns:a16="http://schemas.microsoft.com/office/drawing/2014/main" id="{CF15BD40-ADB7-4945-B673-29B3C99243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016" y="44624"/>
            <a:ext cx="2783632" cy="922202"/>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4"/>
          </a:xfrm>
        </p:spPr>
        <p:txBody>
          <a:bodyPr anchor="t" anchorCtr="0"/>
          <a:lstStyle>
            <a:lvl1pPr>
              <a:defRPr sz="5000">
                <a:solidFill>
                  <a:schemeClr val="bg1"/>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34B120FD-0A2F-884E-A963-CC9C4B05B137}"/>
              </a:ext>
            </a:extLst>
          </p:cNvPr>
          <p:cNvPicPr>
            <a:picLocks noChangeAspect="1"/>
          </p:cNvPicPr>
          <p:nvPr userDrawn="1"/>
        </p:nvPicPr>
        <p:blipFill>
          <a:blip r:embed="rId4"/>
          <a:stretch>
            <a:fillRect/>
          </a:stretch>
        </p:blipFill>
        <p:spPr>
          <a:xfrm>
            <a:off x="623392" y="5173989"/>
            <a:ext cx="830064" cy="830064"/>
          </a:xfrm>
          <a:prstGeom prst="rect">
            <a:avLst/>
          </a:prstGeom>
        </p:spPr>
      </p:pic>
    </p:spTree>
    <p:extLst>
      <p:ext uri="{BB962C8B-B14F-4D97-AF65-F5344CB8AC3E}">
        <p14:creationId xmlns:p14="http://schemas.microsoft.com/office/powerpoint/2010/main" val="30825882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userDrawn="1"/>
        </p:nvPicPr>
        <p:blipFill>
          <a:blip r:embed="rId2"/>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523534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dirty="0"/>
              <a:t>Click to edit Master title style</a:t>
            </a:r>
            <a:endParaRPr lang="en-US" dirty="0"/>
          </a:p>
        </p:txBody>
      </p:sp>
      <p:pic>
        <p:nvPicPr>
          <p:cNvPr id="5" name="Picture 4">
            <a:extLst>
              <a:ext uri="{FF2B5EF4-FFF2-40B4-BE49-F238E27FC236}">
                <a16:creationId xmlns:a16="http://schemas.microsoft.com/office/drawing/2014/main" id="{33AB8BE6-F35F-014A-965C-AEA26C74BBCF}"/>
              </a:ext>
            </a:extLst>
          </p:cNvPr>
          <p:cNvPicPr>
            <a:picLocks noChangeAspect="1"/>
          </p:cNvPicPr>
          <p:nvPr userDrawn="1"/>
        </p:nvPicPr>
        <p:blipFill>
          <a:blip r:embed="rId2"/>
          <a:stretch>
            <a:fillRect/>
          </a:stretch>
        </p:blipFill>
        <p:spPr>
          <a:xfrm>
            <a:off x="11362214" y="381910"/>
            <a:ext cx="410399" cy="243199"/>
          </a:xfrm>
          <a:prstGeom prst="rect">
            <a:avLst/>
          </a:prstGeom>
        </p:spPr>
      </p:pic>
    </p:spTree>
    <p:extLst>
      <p:ext uri="{BB962C8B-B14F-4D97-AF65-F5344CB8AC3E}">
        <p14:creationId xmlns:p14="http://schemas.microsoft.com/office/powerpoint/2010/main" val="2842490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gline">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A9E193-C388-984E-B8E5-FCC6CA281B0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578236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A9A516-6E5A-484B-87B2-506436F858F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7723DAD4-B50D-724B-A8BF-DC2B38EDAE61}"/>
              </a:ext>
            </a:extLst>
          </p:cNvPr>
          <p:cNvPicPr>
            <a:picLocks noChangeAspect="1"/>
          </p:cNvPicPr>
          <p:nvPr userDrawn="1"/>
        </p:nvPicPr>
        <p:blipFill>
          <a:blip r:embed="rId3"/>
          <a:stretch>
            <a:fillRect/>
          </a:stretch>
        </p:blipFill>
        <p:spPr>
          <a:xfrm>
            <a:off x="539999" y="3549103"/>
            <a:ext cx="767995" cy="767995"/>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userDrawn="1"/>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userDrawn="1"/>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userDrawn="1"/>
        </p:nvPicPr>
        <p:blipFill>
          <a:blip r:embed="rId4"/>
          <a:stretch>
            <a:fillRect/>
          </a:stretch>
        </p:blipFill>
        <p:spPr>
          <a:xfrm>
            <a:off x="540000" y="548134"/>
            <a:ext cx="2521025" cy="496799"/>
          </a:xfrm>
          <a:prstGeom prst="rect">
            <a:avLst/>
          </a:prstGeom>
        </p:spPr>
      </p:pic>
    </p:spTree>
    <p:extLst>
      <p:ext uri="{BB962C8B-B14F-4D97-AF65-F5344CB8AC3E}">
        <p14:creationId xmlns:p14="http://schemas.microsoft.com/office/powerpoint/2010/main" val="669409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a:xfrm>
            <a:off x="815413" y="1363408"/>
            <a:ext cx="10081120" cy="4762757"/>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6267903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5982635"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1803497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8770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userDrawn="1"/>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28520" y="1626420"/>
            <a:ext cx="5083200" cy="4372800"/>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178901" y="1626420"/>
            <a:ext cx="5083200" cy="4372800"/>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9107161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userDrawn="1"/>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userDrawn="1"/>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88829" y="1652640"/>
            <a:ext cx="5084943" cy="427275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218229" y="1652639"/>
            <a:ext cx="5083200" cy="4272639"/>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910138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3" y="307568"/>
            <a:ext cx="4913899" cy="1143000"/>
          </a:xfrm>
        </p:spPr>
        <p:txBody>
          <a:bodyPr>
            <a:noAutofit/>
          </a:bodyPr>
          <a:lstStyle/>
          <a:p>
            <a:r>
              <a:rPr lang="en-US" dirty="0"/>
              <a:t>Click to edit Master title style</a:t>
            </a:r>
            <a:endParaRPr lang="en-AU" dirty="0"/>
          </a:p>
        </p:txBody>
      </p:sp>
      <p:sp>
        <p:nvSpPr>
          <p:cNvPr id="3" name="Content Placeholder 2"/>
          <p:cNvSpPr>
            <a:spLocks noGrp="1"/>
          </p:cNvSpPr>
          <p:nvPr>
            <p:ph sz="half" idx="1"/>
          </p:nvPr>
        </p:nvSpPr>
        <p:spPr>
          <a:xfrm>
            <a:off x="0" y="0"/>
            <a:ext cx="5873136" cy="6858000"/>
          </a:xfrm>
          <a:prstGeom prst="rect">
            <a:avLst/>
          </a:prstGeo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6480043" y="1600201"/>
            <a:ext cx="4944000" cy="4525963"/>
          </a:xfrm>
          <a:prstGeom prst="rect">
            <a:avLst/>
          </a:prstGeo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206501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9FB6E0-B8E3-754B-AED5-8BCDBA6574A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userDrawn="1"/>
        </p:nvPicPr>
        <p:blipFill>
          <a:blip r:embed="rId3"/>
          <a:stretch>
            <a:fillRect/>
          </a:stretch>
        </p:blipFill>
        <p:spPr>
          <a:xfrm>
            <a:off x="385200" y="278683"/>
            <a:ext cx="2304256" cy="454083"/>
          </a:xfrm>
          <a:prstGeom prst="rect">
            <a:avLst/>
          </a:prstGeom>
        </p:spPr>
      </p:pic>
    </p:spTree>
    <p:extLst>
      <p:ext uri="{BB962C8B-B14F-4D97-AF65-F5344CB8AC3E}">
        <p14:creationId xmlns:p14="http://schemas.microsoft.com/office/powerpoint/2010/main" val="29794334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828523" y="1535113"/>
            <a:ext cx="4944000" cy="639763"/>
          </a:xfrm>
          <a:prstGeom prst="rect">
            <a:avLst/>
          </a:prstGeo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828523" y="2174875"/>
            <a:ext cx="4944000" cy="3951288"/>
          </a:xfrm>
          <a:prstGeom prst="rect">
            <a:avLst/>
          </a:prstGeo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5973771" y="1535113"/>
            <a:ext cx="4944000" cy="639763"/>
          </a:xfrm>
          <a:prstGeom prst="rect">
            <a:avLst/>
          </a:prstGeo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5973771" y="2174875"/>
            <a:ext cx="4944000" cy="3951288"/>
          </a:xfrm>
          <a:prstGeom prst="rect">
            <a:avLst/>
          </a:prstGeo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Date Placeholder 6"/>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204792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13148478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US" dirty="0"/>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7415587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189858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9761702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5B2383-3F33-2440-80EA-7584AA08D5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11647"/>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90"/>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6"/>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3"/>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5"/>
          </a:xfrm>
        </p:spPr>
        <p:txBody>
          <a:bodyPr anchor="t" anchorCtr="0"/>
          <a:lstStyle>
            <a:lvl1pPr>
              <a:defRPr sz="5100">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204189452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880">
          <p15:clr>
            <a:srgbClr val="FBAE40"/>
          </p15:clr>
        </p15:guide>
        <p15:guide id="2" pos="5120">
          <p15:clr>
            <a:srgbClr val="FBAE40"/>
          </p15:clr>
        </p15:guide>
        <p15:guide id="3" pos="46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resentation Title">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person, person&#10;&#10;Description automatically generated">
            <a:extLst>
              <a:ext uri="{FF2B5EF4-FFF2-40B4-BE49-F238E27FC236}">
                <a16:creationId xmlns:a16="http://schemas.microsoft.com/office/drawing/2014/main" id="{88AD9BA0-307B-284C-9BBE-AB758F7D6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4"/>
            <a:ext cx="2304256" cy="454083"/>
          </a:xfrm>
          <a:prstGeom prst="rect">
            <a:avLst/>
          </a:prstGeom>
        </p:spPr>
      </p:pic>
    </p:spTree>
    <p:extLst>
      <p:ext uri="{BB962C8B-B14F-4D97-AF65-F5344CB8AC3E}">
        <p14:creationId xmlns:p14="http://schemas.microsoft.com/office/powerpoint/2010/main" val="15579030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5" name="Picture 4" descr="A picture containing person, person&#10;&#10;Description automatically generated">
            <a:extLst>
              <a:ext uri="{FF2B5EF4-FFF2-40B4-BE49-F238E27FC236}">
                <a16:creationId xmlns:a16="http://schemas.microsoft.com/office/drawing/2014/main" id="{CAE334CF-F18F-604D-8F51-A7EE84CE09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1" y="277200"/>
            <a:ext cx="2301809" cy="453600"/>
          </a:xfrm>
          <a:prstGeom prst="rect">
            <a:avLst/>
          </a:prstGeom>
        </p:spPr>
      </p:pic>
    </p:spTree>
    <p:extLst>
      <p:ext uri="{BB962C8B-B14F-4D97-AF65-F5344CB8AC3E}">
        <p14:creationId xmlns:p14="http://schemas.microsoft.com/office/powerpoint/2010/main" val="2949083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9"/>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568213466"/>
      </p:ext>
    </p:extLst>
  </p:cSld>
  <p:clrMapOvr>
    <a:masterClrMapping/>
  </p:clrMapOvr>
  <p:extLst>
    <p:ext uri="{DCECCB84-F9BA-43D5-87BE-67443E8EF086}">
      <p15:sldGuideLst xmlns:p15="http://schemas.microsoft.com/office/powerpoint/2012/main">
        <p15:guide id="1" orient="horz" pos="5480">
          <p15:clr>
            <a:srgbClr val="FBAE40"/>
          </p15:clr>
        </p15:guide>
        <p15:guide id="2" pos="5120">
          <p15:clr>
            <a:srgbClr val="FBAE40"/>
          </p15:clr>
        </p15:guide>
        <p15:guide id="3" orient="horz" pos="179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1505861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Title - 2">
    <p:spTree>
      <p:nvGrpSpPr>
        <p:cNvPr id="1" name=""/>
        <p:cNvGrpSpPr/>
        <p:nvPr/>
      </p:nvGrpSpPr>
      <p:grpSpPr>
        <a:xfrm>
          <a:off x="0" y="0"/>
          <a:ext cx="0" cy="0"/>
          <a:chOff x="0" y="0"/>
          <a:chExt cx="0" cy="0"/>
        </a:xfrm>
      </p:grpSpPr>
      <p:pic>
        <p:nvPicPr>
          <p:cNvPr id="5" name="Picture 4" descr="A person holding a flag&#10;&#10;Description automatically generated with medium confidence">
            <a:extLst>
              <a:ext uri="{FF2B5EF4-FFF2-40B4-BE49-F238E27FC236}">
                <a16:creationId xmlns:a16="http://schemas.microsoft.com/office/drawing/2014/main" id="{89FCF3DE-3A2D-E64E-9EC9-669FBBC532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userDrawn="1"/>
        </p:nvPicPr>
        <p:blipFill>
          <a:blip r:embed="rId3"/>
          <a:stretch>
            <a:fillRect/>
          </a:stretch>
        </p:blipFill>
        <p:spPr>
          <a:xfrm>
            <a:off x="385200" y="277200"/>
            <a:ext cx="2301809" cy="453600"/>
          </a:xfrm>
          <a:prstGeom prst="rect">
            <a:avLst/>
          </a:prstGeom>
        </p:spPr>
      </p:pic>
    </p:spTree>
    <p:extLst>
      <p:ext uri="{BB962C8B-B14F-4D97-AF65-F5344CB8AC3E}">
        <p14:creationId xmlns:p14="http://schemas.microsoft.com/office/powerpoint/2010/main" val="29657382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6693875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1"/>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20498581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22411330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Guiding Ray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498EA1-EE72-B14E-9FF7-04BAECC18EBD}"/>
              </a:ext>
            </a:extLst>
          </p:cNvPr>
          <p:cNvPicPr>
            <a:picLocks noChangeAspect="1"/>
          </p:cNvPicPr>
          <p:nvPr/>
        </p:nvPicPr>
        <p:blipFill rotWithShape="1">
          <a:blip r:embed="rId2"/>
          <a:srcRect r="21988"/>
          <a:stretch/>
        </p:blipFill>
        <p:spPr>
          <a:xfrm>
            <a:off x="5326092" y="0"/>
            <a:ext cx="6865909"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37505619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1999"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9"/>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17213361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2996991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5" y="381911"/>
            <a:ext cx="410399" cy="243199"/>
          </a:xfrm>
          <a:prstGeom prst="rect">
            <a:avLst/>
          </a:prstGeom>
        </p:spPr>
      </p:pic>
    </p:spTree>
    <p:extLst>
      <p:ext uri="{BB962C8B-B14F-4D97-AF65-F5344CB8AC3E}">
        <p14:creationId xmlns:p14="http://schemas.microsoft.com/office/powerpoint/2010/main" val="24996899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480FBB-EB56-3448-AC79-6C3053254E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3908002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Tagline">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12032F0-F693-DC94-3352-17AF321291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pic>
        <p:nvPicPr>
          <p:cNvPr id="6" name="Picture 5">
            <a:extLst>
              <a:ext uri="{FF2B5EF4-FFF2-40B4-BE49-F238E27FC236}">
                <a16:creationId xmlns:a16="http://schemas.microsoft.com/office/drawing/2014/main" id="{95108EA9-C2D0-779B-DD74-CC6200B3A963}"/>
              </a:ext>
            </a:extLst>
          </p:cNvPr>
          <p:cNvPicPr>
            <a:picLocks noChangeAspect="1"/>
          </p:cNvPicPr>
          <p:nvPr userDrawn="1"/>
        </p:nvPicPr>
        <p:blipFill>
          <a:blip r:embed="rId3"/>
          <a:stretch>
            <a:fillRect/>
          </a:stretch>
        </p:blipFill>
        <p:spPr>
          <a:xfrm>
            <a:off x="540001" y="548135"/>
            <a:ext cx="2521025" cy="496799"/>
          </a:xfrm>
          <a:prstGeom prst="rect">
            <a:avLst/>
          </a:prstGeom>
        </p:spPr>
      </p:pic>
    </p:spTree>
    <p:extLst>
      <p:ext uri="{BB962C8B-B14F-4D97-AF65-F5344CB8AC3E}">
        <p14:creationId xmlns:p14="http://schemas.microsoft.com/office/powerpoint/2010/main" val="4169618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8777B-3E37-394D-A673-E49A5BE721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1" y="548135"/>
            <a:ext cx="2521025" cy="496799"/>
          </a:xfrm>
          <a:prstGeom prst="rect">
            <a:avLst/>
          </a:prstGeom>
        </p:spPr>
      </p:pic>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spTree>
    <p:extLst>
      <p:ext uri="{BB962C8B-B14F-4D97-AF65-F5344CB8AC3E}">
        <p14:creationId xmlns:p14="http://schemas.microsoft.com/office/powerpoint/2010/main" val="246293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userDrawn="1"/>
        </p:nvPicPr>
        <p:blipFill>
          <a:blip r:embed="rId2"/>
          <a:stretch>
            <a:fillRect/>
          </a:stretch>
        </p:blipFill>
        <p:spPr>
          <a:xfrm>
            <a:off x="11348156" y="376447"/>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2178681494"/>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1" y="6206980"/>
            <a:ext cx="1808099" cy="360000"/>
          </a:xfrm>
          <a:prstGeom prst="rect">
            <a:avLst/>
          </a:prstGeom>
        </p:spPr>
        <p:txBody>
          <a:bodyPr/>
          <a:lstStyle/>
          <a:p>
            <a:pPr>
              <a:defRPr/>
            </a:pPr>
            <a:fld id="{E81D77EB-E5F6-401A-9F36-5FF3F92B821E}" type="datetimeFigureOut">
              <a:rPr lang="en-AU" smtClean="0"/>
              <a:pPr>
                <a:defRPr/>
              </a:pPr>
              <a:t>12/09/2022</a:t>
            </a:fld>
            <a:endParaRPr lang="en-AU" dirty="0"/>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pPr>
              <a:defRPr/>
            </a:pPr>
            <a:fld id="{8AE61187-61E2-4848-BDB6-4C2D12F3BF63}" type="slidenum">
              <a:rPr lang="en-AU" smtClean="0"/>
              <a:pPr>
                <a:defRPr/>
              </a:pPr>
              <a:t>‹#›</a:t>
            </a:fld>
            <a:endParaRPr lang="en-AU" dirty="0"/>
          </a:p>
        </p:txBody>
      </p:sp>
    </p:spTree>
    <p:extLst>
      <p:ext uri="{BB962C8B-B14F-4D97-AF65-F5344CB8AC3E}">
        <p14:creationId xmlns:p14="http://schemas.microsoft.com/office/powerpoint/2010/main" val="14042782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CCC1060B-CC02-477C-8B85-1177166D95A3}"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D90008C-B670-4776-8264-3D0ABBAE9F9D}" type="slidenum">
              <a:rPr lang="en-AU" smtClean="0"/>
              <a:pPr>
                <a:defRPr/>
              </a:pPr>
              <a:t>‹#›</a:t>
            </a:fld>
            <a:endParaRPr lang="en-AU" dirty="0"/>
          </a:p>
        </p:txBody>
      </p:sp>
    </p:spTree>
    <p:extLst>
      <p:ext uri="{BB962C8B-B14F-4D97-AF65-F5344CB8AC3E}">
        <p14:creationId xmlns:p14="http://schemas.microsoft.com/office/powerpoint/2010/main" val="24441770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5B8D71CE-7889-4667-9C05-7E7B28984D14}"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898F9A1-4B09-47DB-96AF-8F4771B15F28}" type="slidenum">
              <a:rPr lang="en-AU" smtClean="0"/>
              <a:pPr>
                <a:defRPr/>
              </a:pPr>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35398862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4" y="1604798"/>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7DB009FC-871A-45C0-9DC6-8196F6ED7321}"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A74E067E-3329-4F7C-B859-6CD975AC7E7D}" type="slidenum">
              <a:rPr lang="en-AU" smtClean="0"/>
              <a:pPr>
                <a:defRPr/>
              </a:pPr>
              <a:t>‹#›</a:t>
            </a:fld>
            <a:endParaRPr lang="en-AU"/>
          </a:p>
        </p:txBody>
      </p:sp>
      <p:sp>
        <p:nvSpPr>
          <p:cNvPr id="9" name="Rounded Rectangle 8">
            <a:extLst>
              <a:ext uri="{FF2B5EF4-FFF2-40B4-BE49-F238E27FC236}">
                <a16:creationId xmlns:a16="http://schemas.microsoft.com/office/drawing/2014/main" id="{8CB476D1-6B8E-5B4E-BCAE-BABCDEB6043B}"/>
              </a:ext>
            </a:extLst>
          </p:cNvPr>
          <p:cNvSpPr/>
          <p:nvPr userDrawn="1"/>
        </p:nvSpPr>
        <p:spPr>
          <a:xfrm>
            <a:off x="776818" y="1604434"/>
            <a:ext cx="10560049" cy="4417484"/>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3324929541"/>
      </p:ext>
    </p:extLst>
  </p:cSld>
  <p:clrMapOvr>
    <a:masterClrMapping/>
  </p:clrMapOvr>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8"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30" y="1652641"/>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40"/>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D722A88D-FC0C-4255-A39E-6D96448524EB}"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668FB263-424D-4164-BD45-8272B5F796D1}" type="slidenum">
              <a:rPr lang="en-AU" smtClean="0"/>
              <a:pPr>
                <a:defRPr/>
              </a:pPr>
              <a:t>‹#›</a:t>
            </a:fld>
            <a:endParaRPr lang="en-AU"/>
          </a:p>
        </p:txBody>
      </p:sp>
      <p:sp>
        <p:nvSpPr>
          <p:cNvPr id="10" name="Rounded Rectangle 9">
            <a:extLst>
              <a:ext uri="{FF2B5EF4-FFF2-40B4-BE49-F238E27FC236}">
                <a16:creationId xmlns:a16="http://schemas.microsoft.com/office/drawing/2014/main" id="{CD532799-65D5-E54C-A23D-41DB150FD362}"/>
              </a:ext>
            </a:extLst>
          </p:cNvPr>
          <p:cNvSpPr/>
          <p:nvPr userDrawn="1"/>
        </p:nvSpPr>
        <p:spPr>
          <a:xfrm>
            <a:off x="6138334" y="1598084"/>
            <a:ext cx="5281084"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
        <p:nvSpPr>
          <p:cNvPr id="11" name="Rounded Rectangle 10">
            <a:extLst>
              <a:ext uri="{FF2B5EF4-FFF2-40B4-BE49-F238E27FC236}">
                <a16:creationId xmlns:a16="http://schemas.microsoft.com/office/drawing/2014/main" id="{33943EC5-3930-2646-9CCA-E5E7A6004F01}"/>
              </a:ext>
            </a:extLst>
          </p:cNvPr>
          <p:cNvSpPr/>
          <p:nvPr userDrawn="1"/>
        </p:nvSpPr>
        <p:spPr>
          <a:xfrm>
            <a:off x="776818" y="1598084"/>
            <a:ext cx="5278967"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21493131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4"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B3E2FF4E-5125-4A3B-AF89-0D4D1A9FF28A}"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B56E9563-2FB3-47F0-B71E-F34A0C96B1A4}" type="slidenum">
              <a:rPr lang="en-AU" smtClean="0"/>
              <a:pPr>
                <a:defRPr/>
              </a:pPr>
              <a:t>‹#›</a:t>
            </a:fld>
            <a:endParaRPr lang="en-AU" dirty="0"/>
          </a:p>
        </p:txBody>
      </p:sp>
    </p:spTree>
    <p:extLst>
      <p:ext uri="{BB962C8B-B14F-4D97-AF65-F5344CB8AC3E}">
        <p14:creationId xmlns:p14="http://schemas.microsoft.com/office/powerpoint/2010/main" val="9080275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1" y="6206980"/>
            <a:ext cx="1808099" cy="360000"/>
          </a:xfrm>
          <a:prstGeom prst="rect">
            <a:avLst/>
          </a:prstGeom>
        </p:spPr>
        <p:txBody>
          <a:bodyPr/>
          <a:lstStyle/>
          <a:p>
            <a:pPr>
              <a:defRPr/>
            </a:pPr>
            <a:fld id="{2EE98099-0263-4902-BA44-C1EEDC6098B3}" type="datetimeFigureOut">
              <a:rPr lang="en-AU" smtClean="0"/>
              <a:pPr>
                <a:defRPr/>
              </a:pPr>
              <a:t>12/09/2022</a:t>
            </a:fld>
            <a:endParaRPr lang="en-AU" dirty="0"/>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pPr>
              <a:defRPr/>
            </a:pPr>
            <a:fld id="{84A70217-040D-4382-B60A-F9C7A6C1063B}" type="slidenum">
              <a:rPr lang="en-AU" smtClean="0"/>
              <a:pPr>
                <a:defRPr/>
              </a:pPr>
              <a:t>‹#›</a:t>
            </a:fld>
            <a:endParaRPr lang="en-AU" dirty="0"/>
          </a:p>
        </p:txBody>
      </p:sp>
    </p:spTree>
    <p:extLst>
      <p:ext uri="{BB962C8B-B14F-4D97-AF65-F5344CB8AC3E}">
        <p14:creationId xmlns:p14="http://schemas.microsoft.com/office/powerpoint/2010/main" val="25985222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7D13BDE1-AE71-49D3-8B9D-9AF39C558ADA}"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ACFDA093-DE3D-4C8C-9D47-AEEDCE1DA9B0}" type="slidenum">
              <a:rPr lang="en-AU" smtClean="0"/>
              <a:pPr>
                <a:defRPr/>
              </a:pPr>
              <a:t>‹#›</a:t>
            </a:fld>
            <a:endParaRPr lang="en-AU" dirty="0"/>
          </a:p>
        </p:txBody>
      </p:sp>
    </p:spTree>
    <p:extLst>
      <p:ext uri="{BB962C8B-B14F-4D97-AF65-F5344CB8AC3E}">
        <p14:creationId xmlns:p14="http://schemas.microsoft.com/office/powerpoint/2010/main" val="6200335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C0B1A461-95C1-4347-87F6-D09E9520F1F5}"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6AC24187-8614-496E-A4D8-6F71D6CD3260}" type="slidenum">
              <a:rPr lang="en-AU" smtClean="0"/>
              <a:pPr>
                <a:defRPr/>
              </a:pPr>
              <a:t>‹#›</a:t>
            </a:fld>
            <a:endParaRPr lang="en-AU" dirty="0"/>
          </a:p>
        </p:txBody>
      </p:sp>
    </p:spTree>
    <p:extLst>
      <p:ext uri="{BB962C8B-B14F-4D97-AF65-F5344CB8AC3E}">
        <p14:creationId xmlns:p14="http://schemas.microsoft.com/office/powerpoint/2010/main" val="30402704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1" y="6206980"/>
            <a:ext cx="1808099" cy="360000"/>
          </a:xfrm>
          <a:prstGeom prst="rect">
            <a:avLst/>
          </a:prstGeom>
        </p:spPr>
        <p:txBody>
          <a:bodyPr/>
          <a:lstStyle/>
          <a:p>
            <a:pPr>
              <a:defRPr/>
            </a:pPr>
            <a:fld id="{87C74B69-35D0-4CEE-9A59-87A60A0AF8DF}" type="datetimeFigureOut">
              <a:rPr lang="en-AU" smtClean="0"/>
              <a:pPr>
                <a:defRPr/>
              </a:pPr>
              <a:t>12/09/2022</a:t>
            </a:fld>
            <a:endParaRPr lang="en-AU" dirty="0"/>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pPr>
              <a:defRPr/>
            </a:pPr>
            <a:fld id="{95E8F1CA-4891-43D1-99A6-2A39C87BC61E}" type="slidenum">
              <a:rPr lang="en-AU" smtClean="0"/>
              <a:pPr>
                <a:defRPr/>
              </a:pPr>
              <a:t>‹#›</a:t>
            </a:fld>
            <a:endParaRPr lang="en-AU" dirty="0"/>
          </a:p>
        </p:txBody>
      </p:sp>
    </p:spTree>
    <p:extLst>
      <p:ext uri="{BB962C8B-B14F-4D97-AF65-F5344CB8AC3E}">
        <p14:creationId xmlns:p14="http://schemas.microsoft.com/office/powerpoint/2010/main" val="3201828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userDrawn="1"/>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lvl1pPr>
              <a:defRPr sz="4100"/>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5044871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Date Placeholder 3"/>
          <p:cNvSpPr>
            <a:spLocks noGrp="1"/>
          </p:cNvSpPr>
          <p:nvPr>
            <p:ph type="dt" sz="half" idx="14"/>
          </p:nvPr>
        </p:nvSpPr>
        <p:spPr>
          <a:xfrm>
            <a:off x="5535084" y="6206067"/>
            <a:ext cx="1809749" cy="361951"/>
          </a:xfrm>
          <a:prstGeom prst="rect">
            <a:avLst/>
          </a:prstGeom>
        </p:spPr>
        <p:txBody>
          <a:bodyPr/>
          <a:lstStyle>
            <a:lvl1pPr>
              <a:defRPr/>
            </a:lvl1pPr>
          </a:lstStyle>
          <a:p>
            <a:pPr>
              <a:defRPr/>
            </a:pPr>
            <a:fld id="{5B8D71CE-7889-4667-9C05-7E7B28984D14}" type="datetimeFigureOut">
              <a:rPr lang="en-AU"/>
              <a:pPr>
                <a:defRPr/>
              </a:pPr>
              <a:t>12/09/2022</a:t>
            </a:fld>
            <a:endParaRPr lang="en-AU" dirty="0"/>
          </a:p>
        </p:txBody>
      </p:sp>
      <p:sp>
        <p:nvSpPr>
          <p:cNvPr id="7" name="Footer Placeholder 4"/>
          <p:cNvSpPr>
            <a:spLocks noGrp="1"/>
          </p:cNvSpPr>
          <p:nvPr>
            <p:ph type="ftr" sz="quarter" idx="15"/>
          </p:nvPr>
        </p:nvSpPr>
        <p:spPr>
          <a:xfrm>
            <a:off x="1579033" y="6206067"/>
            <a:ext cx="3860800" cy="361951"/>
          </a:xfrm>
          <a:prstGeom prst="rect">
            <a:avLst/>
          </a:prstGeom>
        </p:spPr>
        <p:txBody>
          <a:bodyPr/>
          <a:lstStyle>
            <a:lvl1pPr>
              <a:defRPr/>
            </a:lvl1pPr>
          </a:lstStyle>
          <a:p>
            <a:pPr>
              <a:defRPr/>
            </a:pPr>
            <a:endParaRPr lang="en-AU"/>
          </a:p>
        </p:txBody>
      </p:sp>
      <p:sp>
        <p:nvSpPr>
          <p:cNvPr id="9" name="Slide Number Placeholder 5"/>
          <p:cNvSpPr>
            <a:spLocks noGrp="1"/>
          </p:cNvSpPr>
          <p:nvPr>
            <p:ph type="sldNum" sz="quarter" idx="16"/>
          </p:nvPr>
        </p:nvSpPr>
        <p:spPr>
          <a:xfrm>
            <a:off x="814918" y="6206067"/>
            <a:ext cx="673100" cy="361951"/>
          </a:xfrm>
          <a:prstGeom prst="rect">
            <a:avLst/>
          </a:prstGeom>
        </p:spPr>
        <p:txBody>
          <a:bodyPr/>
          <a:lstStyle>
            <a:lvl1pPr>
              <a:defRPr/>
            </a:lvl1pPr>
          </a:lstStyle>
          <a:p>
            <a:pPr>
              <a:defRPr/>
            </a:pPr>
            <a:fld id="{1898F9A1-4B09-47DB-96AF-8F4771B15F28}" type="slidenum">
              <a:rPr lang="en-AU"/>
              <a:pPr>
                <a:defRPr/>
              </a:pPr>
              <a:t>‹#›</a:t>
            </a:fld>
            <a:endParaRPr lang="en-AU" dirty="0"/>
          </a:p>
        </p:txBody>
      </p:sp>
    </p:spTree>
    <p:extLst>
      <p:ext uri="{BB962C8B-B14F-4D97-AF65-F5344CB8AC3E}">
        <p14:creationId xmlns:p14="http://schemas.microsoft.com/office/powerpoint/2010/main" val="1102168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solidFill>
                  <a:prstClr val="black">
                    <a:tint val="75000"/>
                  </a:prstClr>
                </a:solidFill>
              </a:rPr>
              <a:pPr/>
              <a:t>12/09/2022</a:t>
            </a:fld>
            <a:endParaRPr lang="en-AU">
              <a:solidFill>
                <a:prstClr val="black">
                  <a:tint val="75000"/>
                </a:prstClr>
              </a:solidFill>
            </a:endParaRPr>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solidFill>
                  <a:prstClr val="black">
                    <a:tint val="75000"/>
                  </a:prstClr>
                </a:solidFill>
              </a:rPr>
              <a:pPr/>
              <a:t>‹#›</a:t>
            </a:fld>
            <a:endParaRPr lang="en-AU">
              <a:solidFill>
                <a:prstClr val="black">
                  <a:tint val="75000"/>
                </a:prstClr>
              </a:solidFill>
            </a:endParaRPr>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2732138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3823" y="6101777"/>
            <a:ext cx="2255999" cy="405167"/>
          </a:xfrm>
          <a:prstGeom prst="rect">
            <a:avLst/>
          </a:prstGeom>
        </p:spPr>
      </p:pic>
      <p:cxnSp>
        <p:nvCxnSpPr>
          <p:cNvPr id="8" name="Straight Connector 7"/>
          <p:cNvCxnSpPr/>
          <p:nvPr userDrawn="1"/>
        </p:nvCxnSpPr>
        <p:spPr>
          <a:xfrm flipH="1">
            <a:off x="585907" y="5941008"/>
            <a:ext cx="11043908" cy="0"/>
          </a:xfrm>
          <a:prstGeom prst="line">
            <a:avLst/>
          </a:prstGeom>
          <a:ln w="3175" cmpd="sng">
            <a:solidFill>
              <a:schemeClr val="bg1">
                <a:lumMod val="6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536094" y="6245419"/>
            <a:ext cx="394660" cy="297454"/>
          </a:xfrm>
          <a:prstGeom prst="rect">
            <a:avLst/>
          </a:prstGeom>
          <a:noFill/>
        </p:spPr>
        <p:txBody>
          <a:bodyPr wrap="none" rtlCol="0">
            <a:spAutoFit/>
          </a:bodyPr>
          <a:lstStyle/>
          <a:p>
            <a:pPr defTabSz="609585" eaLnBrk="1" fontAlgn="auto" hangingPunct="1">
              <a:spcBef>
                <a:spcPts val="0"/>
              </a:spcBef>
              <a:spcAft>
                <a:spcPts val="0"/>
              </a:spcAft>
            </a:pPr>
            <a:fld id="{DC23E38B-95EB-684D-A168-FE3AE1E460D3}" type="slidenum">
              <a:rPr lang="en-US" sz="1333" smtClean="0">
                <a:solidFill>
                  <a:prstClr val="white">
                    <a:lumMod val="65000"/>
                  </a:prstClr>
                </a:solidFill>
                <a:latin typeface="Arial" panose="020B0604020202020204"/>
              </a:rPr>
              <a:pPr defTabSz="609585" eaLnBrk="1" fontAlgn="auto" hangingPunct="1">
                <a:spcBef>
                  <a:spcPts val="0"/>
                </a:spcBef>
                <a:spcAft>
                  <a:spcPts val="0"/>
                </a:spcAft>
              </a:pPr>
              <a:t>‹#›</a:t>
            </a:fld>
            <a:endParaRPr lang="en-US" sz="1333" dirty="0">
              <a:solidFill>
                <a:prstClr val="white">
                  <a:lumMod val="65000"/>
                </a:prstClr>
              </a:solidFill>
              <a:latin typeface="Arial" panose="020B0604020202020204"/>
            </a:endParaRPr>
          </a:p>
        </p:txBody>
      </p:sp>
    </p:spTree>
    <p:extLst>
      <p:ext uri="{BB962C8B-B14F-4D97-AF65-F5344CB8AC3E}">
        <p14:creationId xmlns:p14="http://schemas.microsoft.com/office/powerpoint/2010/main" val="2140236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userDrawn="1"/>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lvl1pPr>
              <a:defRPr sz="4100"/>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572788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userDrawn="1"/>
        </p:nvPicPr>
        <p:blipFill>
          <a:blip r:embed="rId2"/>
          <a:stretch>
            <a:fillRect/>
          </a:stretch>
        </p:blipFill>
        <p:spPr>
          <a:xfrm>
            <a:off x="1343472" y="679690"/>
            <a:ext cx="10848528" cy="6178310"/>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lvl1pPr>
              <a:defRPr sz="4100"/>
            </a:lvl1pPr>
          </a:lstStyle>
          <a:p>
            <a:r>
              <a:rPr lang="en-GB" dirty="0"/>
              <a:t>Click to edit Master title style</a:t>
            </a:r>
            <a:endParaRPr lang="en-US" dirty="0"/>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userDrawn="1"/>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1531787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userDrawn="1"/>
        </p:nvPicPr>
        <p:blipFill>
          <a:blip r:embed="rId2"/>
          <a:stretch>
            <a:fillRect/>
          </a:stretch>
        </p:blipFill>
        <p:spPr>
          <a:xfrm>
            <a:off x="0" y="0"/>
            <a:ext cx="12284601" cy="6910088"/>
          </a:xfrm>
          <a:prstGeom prst="rect">
            <a:avLst/>
          </a:prstGeom>
        </p:spPr>
      </p:pic>
      <p:pic>
        <p:nvPicPr>
          <p:cNvPr id="8" name="Picture 7">
            <a:extLst>
              <a:ext uri="{FF2B5EF4-FFF2-40B4-BE49-F238E27FC236}">
                <a16:creationId xmlns:a16="http://schemas.microsoft.com/office/drawing/2014/main" id="{366E3899-B659-024B-A068-35274379998A}"/>
              </a:ext>
            </a:extLst>
          </p:cNvPr>
          <p:cNvPicPr>
            <a:picLocks noChangeAspect="1"/>
          </p:cNvPicPr>
          <p:nvPr userDrawn="1"/>
        </p:nvPicPr>
        <p:blipFill>
          <a:blip r:embed="rId3"/>
          <a:stretch>
            <a:fillRect/>
          </a:stretch>
        </p:blipFill>
        <p:spPr>
          <a:xfrm>
            <a:off x="6672064" y="1916832"/>
            <a:ext cx="5057086" cy="2856317"/>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userDrawn="1"/>
        </p:nvPicPr>
        <p:blipFill>
          <a:blip r:embed="rId4"/>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20832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heading - illustration blank">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userDrawn="1"/>
        </p:nvPicPr>
        <p:blipFill>
          <a:blip r:embed="rId2"/>
          <a:stretch>
            <a:fillRect/>
          </a:stretch>
        </p:blipFill>
        <p:spPr>
          <a:xfrm>
            <a:off x="0" y="0"/>
            <a:ext cx="12284601"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userDrawn="1"/>
        </p:nvPicPr>
        <p:blipFill>
          <a:blip r:embed="rId3"/>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81144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theme" Target="../theme/theme2.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oAutofit/>
          </a:bodyPr>
          <a:lstStyle/>
          <a:p>
            <a:r>
              <a:rPr lang="en-US" dirty="0"/>
              <a:t>Headline set in Arial 41.3 </a:t>
            </a:r>
            <a:r>
              <a:rPr lang="en-US" dirty="0" err="1"/>
              <a:t>pt</a:t>
            </a:r>
            <a:endParaRPr lang="en-AU" dirty="0"/>
          </a:p>
        </p:txBody>
      </p:sp>
      <p:sp>
        <p:nvSpPr>
          <p:cNvPr id="7" name="Text Placeholder 9">
            <a:extLst>
              <a:ext uri="{FF2B5EF4-FFF2-40B4-BE49-F238E27FC236}">
                <a16:creationId xmlns:a16="http://schemas.microsoft.com/office/drawing/2014/main" id="{6D1B8F8F-3156-8145-B409-145FACDC6F3D}"/>
              </a:ext>
            </a:extLst>
          </p:cNvPr>
          <p:cNvSpPr>
            <a:spLocks noGrp="1"/>
          </p:cNvSpPr>
          <p:nvPr>
            <p:ph type="body" idx="1"/>
          </p:nvPr>
        </p:nvSpPr>
        <p:spPr>
          <a:xfrm>
            <a:off x="540000" y="2160000"/>
            <a:ext cx="10515600" cy="4351338"/>
          </a:xfrm>
          <a:prstGeom prst="rect">
            <a:avLst/>
          </a:prstGeom>
        </p:spPr>
        <p:txBody>
          <a:bodyPr vert="horz" lIns="9000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5058057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90" r:id="rId3"/>
    <p:sldLayoutId id="2147483682" r:id="rId4"/>
    <p:sldLayoutId id="2147483683" r:id="rId5"/>
    <p:sldLayoutId id="2147483684" r:id="rId6"/>
    <p:sldLayoutId id="2147483685" r:id="rId7"/>
    <p:sldLayoutId id="2147483686" r:id="rId8"/>
    <p:sldLayoutId id="2147483692" r:id="rId9"/>
    <p:sldLayoutId id="2147483687" r:id="rId10"/>
    <p:sldLayoutId id="2147483691" r:id="rId11"/>
    <p:sldLayoutId id="2147483688" r:id="rId12"/>
    <p:sldLayoutId id="2147483689" r:id="rId13"/>
    <p:sldLayoutId id="2147483650" r:id="rId14"/>
    <p:sldLayoutId id="2147483652" r:id="rId15"/>
    <p:sldLayoutId id="2147483667" r:id="rId16"/>
    <p:sldLayoutId id="2147483663" r:id="rId17"/>
    <p:sldLayoutId id="2147483668" r:id="rId18"/>
    <p:sldLayoutId id="2147483662" r:id="rId19"/>
    <p:sldLayoutId id="2147483653" r:id="rId20"/>
    <p:sldLayoutId id="2147483654" r:id="rId21"/>
    <p:sldLayoutId id="2147483660" r:id="rId22"/>
    <p:sldLayoutId id="2147483655" r:id="rId23"/>
    <p:sldLayoutId id="2147483693" r:id="rId24"/>
  </p:sldLayoutIdLst>
  <p:txStyles>
    <p:titleStyle>
      <a:lvl1pPr algn="l" defTabSz="1219170" rtl="0" eaLnBrk="1" latinLnBrk="0" hangingPunct="1">
        <a:spcBef>
          <a:spcPct val="0"/>
        </a:spcBef>
        <a:buNone/>
        <a:defRPr sz="4130" kern="1200">
          <a:solidFill>
            <a:srgbClr val="EA4403"/>
          </a:solidFill>
          <a:latin typeface="+mj-lt"/>
          <a:ea typeface="+mj-ea"/>
          <a:cs typeface="+mj-cs"/>
        </a:defRPr>
      </a:lvl1pPr>
    </p:titleStyle>
    <p:bodyStyle>
      <a:lvl1pPr marL="0" indent="0" algn="l" defTabSz="1219170" rtl="0" eaLnBrk="1" latinLnBrk="0" hangingPunct="1">
        <a:spcBef>
          <a:spcPts val="0"/>
        </a:spcBef>
        <a:spcAft>
          <a:spcPts val="800"/>
        </a:spcAft>
        <a:buFont typeface="Arial" pitchFamily="34" charset="0"/>
        <a:buNone/>
        <a:defRPr sz="2133" kern="1200">
          <a:solidFill>
            <a:schemeClr val="tx1">
              <a:lumMod val="50000"/>
              <a:lumOff val="50000"/>
            </a:schemeClr>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2133" kern="1200">
          <a:solidFill>
            <a:schemeClr val="tx1">
              <a:lumMod val="50000"/>
              <a:lumOff val="50000"/>
            </a:schemeClr>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2133" kern="1200">
          <a:solidFill>
            <a:schemeClr val="tx1">
              <a:lumMod val="50000"/>
              <a:lumOff val="50000"/>
            </a:schemeClr>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2133" kern="1200">
          <a:solidFill>
            <a:schemeClr val="tx1">
              <a:lumMod val="50000"/>
              <a:lumOff val="50000"/>
            </a:schemeClr>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2133" kern="1200">
          <a:solidFill>
            <a:schemeClr val="tx1">
              <a:lumMod val="50000"/>
              <a:lumOff val="50000"/>
            </a:schemeClr>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121890303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 id="2147483719" r:id="rId25"/>
    <p:sldLayoutId id="2147483720" r:id="rId26"/>
    <p:sldLayoutId id="2147483721" r:id="rId27"/>
    <p:sldLayoutId id="2147483722" r:id="rId28"/>
  </p:sldLayoutIdLst>
  <p:txStyles>
    <p:titleStyle>
      <a:lvl1pPr algn="l" defTabSz="121914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A9B9-5647-4F46-8BC0-FD239163F36A}"/>
              </a:ext>
            </a:extLst>
          </p:cNvPr>
          <p:cNvSpPr>
            <a:spLocks noGrp="1"/>
          </p:cNvSpPr>
          <p:nvPr>
            <p:ph type="title"/>
          </p:nvPr>
        </p:nvSpPr>
        <p:spPr/>
        <p:txBody>
          <a:bodyPr/>
          <a:lstStyle/>
          <a:p>
            <a:r>
              <a:rPr lang="en-AU" sz="4800" dirty="0"/>
              <a:t>Our </a:t>
            </a:r>
            <a:br>
              <a:rPr lang="en-AU" sz="4800" dirty="0"/>
            </a:br>
            <a:r>
              <a:rPr lang="en-AU" sz="4800" dirty="0"/>
              <a:t>insurance</a:t>
            </a:r>
            <a:br>
              <a:rPr lang="en-US" dirty="0"/>
            </a:br>
            <a:br>
              <a:rPr lang="en-US" dirty="0"/>
            </a:br>
            <a:endParaRPr lang="en-US" dirty="0"/>
          </a:p>
        </p:txBody>
      </p:sp>
      <p:sp>
        <p:nvSpPr>
          <p:cNvPr id="4" name="Text Placeholder 3">
            <a:extLst>
              <a:ext uri="{FF2B5EF4-FFF2-40B4-BE49-F238E27FC236}">
                <a16:creationId xmlns:a16="http://schemas.microsoft.com/office/drawing/2014/main" id="{795EC067-DC4A-E848-8C58-7BA15E9BECDF}"/>
              </a:ext>
            </a:extLst>
          </p:cNvPr>
          <p:cNvSpPr>
            <a:spLocks noGrp="1"/>
          </p:cNvSpPr>
          <p:nvPr>
            <p:ph type="body" sz="quarter" idx="10"/>
          </p:nvPr>
        </p:nvSpPr>
        <p:spPr>
          <a:xfrm>
            <a:off x="7822800" y="5302800"/>
            <a:ext cx="2088000" cy="246221"/>
          </a:xfrm>
        </p:spPr>
        <p:txBody>
          <a:bodyPr/>
          <a:lstStyle/>
          <a:p>
            <a:r>
              <a:rPr lang="en-AU" dirty="0"/>
              <a:t>July 2022</a:t>
            </a:r>
          </a:p>
        </p:txBody>
      </p:sp>
    </p:spTree>
    <p:extLst>
      <p:ext uri="{BB962C8B-B14F-4D97-AF65-F5344CB8AC3E}">
        <p14:creationId xmlns:p14="http://schemas.microsoft.com/office/powerpoint/2010/main" val="2781606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4198-CFC0-DB4B-A821-131C610AA99D}"/>
              </a:ext>
            </a:extLst>
          </p:cNvPr>
          <p:cNvSpPr>
            <a:spLocks noGrp="1"/>
          </p:cNvSpPr>
          <p:nvPr>
            <p:ph type="title"/>
          </p:nvPr>
        </p:nvSpPr>
        <p:spPr/>
        <p:txBody>
          <a:bodyPr/>
          <a:lstStyle/>
          <a:p>
            <a:r>
              <a:rPr lang="en-US" dirty="0"/>
              <a:t>Support </a:t>
            </a:r>
            <a:br>
              <a:rPr lang="en-US" dirty="0"/>
            </a:br>
            <a:r>
              <a:rPr lang="en-US" dirty="0"/>
              <a:t>for you</a:t>
            </a:r>
          </a:p>
        </p:txBody>
      </p:sp>
      <p:pic>
        <p:nvPicPr>
          <p:cNvPr id="3" name="Picture 2">
            <a:extLst>
              <a:ext uri="{FF2B5EF4-FFF2-40B4-BE49-F238E27FC236}">
                <a16:creationId xmlns:a16="http://schemas.microsoft.com/office/drawing/2014/main" id="{967F843C-A7B5-E84F-BEAF-137B120625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20002" y="1700808"/>
            <a:ext cx="5041402" cy="3779528"/>
          </a:xfrm>
          <a:prstGeom prst="rect">
            <a:avLst/>
          </a:prstGeom>
        </p:spPr>
      </p:pic>
    </p:spTree>
    <p:extLst>
      <p:ext uri="{BB962C8B-B14F-4D97-AF65-F5344CB8AC3E}">
        <p14:creationId xmlns:p14="http://schemas.microsoft.com/office/powerpoint/2010/main" val="1710060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6E88FDF-753E-4EF9-8434-B0EA64FA1FB3}"/>
              </a:ext>
            </a:extLst>
          </p:cNvPr>
          <p:cNvSpPr>
            <a:spLocks noGrp="1"/>
          </p:cNvSpPr>
          <p:nvPr>
            <p:ph type="body" sz="quarter" idx="10"/>
          </p:nvPr>
        </p:nvSpPr>
        <p:spPr>
          <a:xfrm>
            <a:off x="539751" y="1539020"/>
            <a:ext cx="7788497" cy="4140000"/>
          </a:xfrm>
        </p:spPr>
        <p:txBody>
          <a:bodyPr anchor="ctr"/>
          <a:lstStyle/>
          <a:p>
            <a:pPr>
              <a:spcBef>
                <a:spcPts val="800"/>
              </a:spcBef>
              <a:spcAft>
                <a:spcPts val="1200"/>
              </a:spcAft>
            </a:pPr>
            <a:r>
              <a:rPr lang="en-US" sz="2100" dirty="0">
                <a:solidFill>
                  <a:srgbClr val="53565A"/>
                </a:solidFill>
              </a:rPr>
              <a:t>Visit </a:t>
            </a:r>
            <a:r>
              <a:rPr lang="en-US" sz="2100" b="1" dirty="0">
                <a:solidFill>
                  <a:srgbClr val="260046"/>
                </a:solidFill>
              </a:rPr>
              <a:t>australiansuper.com/</a:t>
            </a:r>
            <a:r>
              <a:rPr lang="en-US" sz="2100" b="1" dirty="0" err="1">
                <a:solidFill>
                  <a:srgbClr val="260046"/>
                </a:solidFill>
              </a:rPr>
              <a:t>AdviserResources</a:t>
            </a:r>
            <a:r>
              <a:rPr lang="en-US" sz="2100" b="1" dirty="0">
                <a:solidFill>
                  <a:srgbClr val="260046"/>
                </a:solidFill>
              </a:rPr>
              <a:t> </a:t>
            </a:r>
            <a:br>
              <a:rPr lang="en-US" sz="2100" dirty="0">
                <a:solidFill>
                  <a:srgbClr val="53565A"/>
                </a:solidFill>
              </a:rPr>
            </a:br>
            <a:r>
              <a:rPr lang="en-US" sz="2100" dirty="0">
                <a:solidFill>
                  <a:srgbClr val="53565A"/>
                </a:solidFill>
              </a:rPr>
              <a:t>for the latest on:</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Investment options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Performance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Insurance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Fees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Latest updates</a:t>
            </a:r>
          </a:p>
        </p:txBody>
      </p:sp>
      <p:pic>
        <p:nvPicPr>
          <p:cNvPr id="9" name="Picture 8">
            <a:extLst>
              <a:ext uri="{FF2B5EF4-FFF2-40B4-BE49-F238E27FC236}">
                <a16:creationId xmlns:a16="http://schemas.microsoft.com/office/drawing/2014/main" id="{06E72F4D-CF32-FF47-9B8C-A37D0C7A97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052554" y="1629340"/>
            <a:ext cx="3599695" cy="3959360"/>
          </a:xfrm>
          <a:prstGeom prst="rect">
            <a:avLst/>
          </a:prstGeom>
        </p:spPr>
      </p:pic>
    </p:spTree>
    <p:extLst>
      <p:ext uri="{BB962C8B-B14F-4D97-AF65-F5344CB8AC3E}">
        <p14:creationId xmlns:p14="http://schemas.microsoft.com/office/powerpoint/2010/main" val="399217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4" descr="https://asbrandhub.intelligencebank.com/v1/resource/resource/c606557e00bebd38130f5648a15da3e7/carouselPreview?folder=6b815d782a554dc01a0d1a69bd7900d2&amp;previewImage=1&amp;tmp=1"/>
          <p:cNvSpPr>
            <a:spLocks noChangeAspect="1" noChangeArrowheads="1"/>
          </p:cNvSpPr>
          <p:nvPr/>
        </p:nvSpPr>
        <p:spPr bwMode="auto">
          <a:xfrm>
            <a:off x="623392" y="93272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AU"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 name="Title 3">
            <a:extLst>
              <a:ext uri="{FF2B5EF4-FFF2-40B4-BE49-F238E27FC236}">
                <a16:creationId xmlns:a16="http://schemas.microsoft.com/office/drawing/2014/main" id="{98ECBC49-F741-5D40-924E-759BFB933C33}"/>
              </a:ext>
            </a:extLst>
          </p:cNvPr>
          <p:cNvSpPr>
            <a:spLocks noGrp="1"/>
          </p:cNvSpPr>
          <p:nvPr>
            <p:ph type="title"/>
          </p:nvPr>
        </p:nvSpPr>
        <p:spPr/>
        <p:txBody>
          <a:bodyPr/>
          <a:lstStyle/>
          <a:p>
            <a:r>
              <a:rPr lang="en-US" dirty="0"/>
              <a:t>It’s Australian.</a:t>
            </a:r>
            <a:br>
              <a:rPr lang="en-US" dirty="0"/>
            </a:br>
            <a:r>
              <a:rPr lang="en-US" dirty="0"/>
              <a:t>It’s super.</a:t>
            </a:r>
            <a:br>
              <a:rPr lang="en-US" dirty="0"/>
            </a:br>
            <a:r>
              <a:rPr lang="en-US" dirty="0"/>
              <a:t>And it’s yours.</a:t>
            </a:r>
          </a:p>
        </p:txBody>
      </p:sp>
    </p:spTree>
    <p:extLst>
      <p:ext uri="{BB962C8B-B14F-4D97-AF65-F5344CB8AC3E}">
        <p14:creationId xmlns:p14="http://schemas.microsoft.com/office/powerpoint/2010/main" val="3031976157"/>
      </p:ext>
    </p:extLst>
  </p:cSld>
  <p:clrMapOvr>
    <a:masterClrMapping/>
  </p:clrMapOvr>
  <mc:AlternateContent xmlns:mc="http://schemas.openxmlformats.org/markup-compatibility/2006" xmlns:p14="http://schemas.microsoft.com/office/powerpoint/2010/main">
    <mc:Choice Requires="p14">
      <p:transition spd="slow" p14:dur="2000" advTm="21170">
        <p:wipe dir="r"/>
      </p:transition>
    </mc:Choice>
    <mc:Fallback xmlns="">
      <p:transition spd="slow" advTm="21170">
        <p:wipe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810B97-0ED6-4307-8625-75C5AE3EEE6A}"/>
              </a:ext>
            </a:extLst>
          </p:cNvPr>
          <p:cNvSpPr>
            <a:spLocks noGrp="1"/>
          </p:cNvSpPr>
          <p:nvPr>
            <p:ph type="title"/>
          </p:nvPr>
        </p:nvSpPr>
        <p:spPr/>
        <p:txBody>
          <a:bodyPr/>
          <a:lstStyle/>
          <a:p>
            <a:r>
              <a:rPr lang="en-AU" altLang="en-US" dirty="0">
                <a:cs typeface="Arial" panose="020B0604020202020204" pitchFamily="34" charset="0"/>
              </a:rPr>
              <a:t>Types of cover</a:t>
            </a:r>
          </a:p>
        </p:txBody>
      </p:sp>
      <p:sp>
        <p:nvSpPr>
          <p:cNvPr id="2" name="Text Placeholder 1">
            <a:extLst>
              <a:ext uri="{FF2B5EF4-FFF2-40B4-BE49-F238E27FC236}">
                <a16:creationId xmlns:a16="http://schemas.microsoft.com/office/drawing/2014/main" id="{1517DA2E-D26B-5342-9A25-BC73098980B0}"/>
              </a:ext>
            </a:extLst>
          </p:cNvPr>
          <p:cNvSpPr>
            <a:spLocks noGrp="1"/>
          </p:cNvSpPr>
          <p:nvPr>
            <p:ph type="body" sz="quarter" idx="10"/>
          </p:nvPr>
        </p:nvSpPr>
        <p:spPr/>
        <p:txBody>
          <a:bodyPr>
            <a:normAutofit/>
          </a:bodyPr>
          <a:lstStyle/>
          <a:p>
            <a:pPr marL="342900" indent="-342900">
              <a:spcBef>
                <a:spcPts val="800"/>
              </a:spcBef>
              <a:spcAft>
                <a:spcPts val="1200"/>
              </a:spcAft>
              <a:buClr>
                <a:srgbClr val="EA4403"/>
              </a:buClr>
              <a:buFont typeface="Arial" panose="020B0604020202020204" pitchFamily="34" charset="0"/>
              <a:buChar char="•"/>
            </a:pPr>
            <a:r>
              <a:rPr lang="en-US" sz="2100" dirty="0"/>
              <a:t>Income protection</a:t>
            </a:r>
          </a:p>
          <a:p>
            <a:pPr marL="342900" indent="-342900">
              <a:spcBef>
                <a:spcPts val="800"/>
              </a:spcBef>
              <a:spcAft>
                <a:spcPts val="1200"/>
              </a:spcAft>
              <a:buClr>
                <a:srgbClr val="EA4403"/>
              </a:buClr>
              <a:buFont typeface="Arial" panose="020B0604020202020204" pitchFamily="34" charset="0"/>
              <a:buChar char="•"/>
            </a:pPr>
            <a:r>
              <a:rPr lang="en-US" sz="2100" dirty="0"/>
              <a:t>Total &amp; Permanent Disablement (TPD) cover</a:t>
            </a:r>
          </a:p>
          <a:p>
            <a:pPr marL="342900" indent="-342900">
              <a:spcBef>
                <a:spcPts val="800"/>
              </a:spcBef>
              <a:spcAft>
                <a:spcPts val="1200"/>
              </a:spcAft>
              <a:buClr>
                <a:srgbClr val="EA4403"/>
              </a:buClr>
              <a:buFont typeface="Arial" panose="020B0604020202020204" pitchFamily="34" charset="0"/>
              <a:buChar char="•"/>
            </a:pPr>
            <a:r>
              <a:rPr lang="en-US" sz="2100" dirty="0"/>
              <a:t>Death cover</a:t>
            </a:r>
          </a:p>
          <a:p>
            <a:pPr marL="342900" indent="-342900">
              <a:spcBef>
                <a:spcPts val="800"/>
              </a:spcBef>
              <a:spcAft>
                <a:spcPts val="1200"/>
              </a:spcAft>
              <a:buClr>
                <a:srgbClr val="EA4403"/>
              </a:buClr>
              <a:buFont typeface="Arial" panose="020B0604020202020204" pitchFamily="34" charset="0"/>
              <a:buChar char="•"/>
            </a:pPr>
            <a:r>
              <a:rPr lang="en-US" sz="2100" dirty="0"/>
              <a:t>Terminal illness benefit</a:t>
            </a:r>
          </a:p>
        </p:txBody>
      </p:sp>
      <p:pic>
        <p:nvPicPr>
          <p:cNvPr id="7" name="Picture 6">
            <a:extLst>
              <a:ext uri="{FF2B5EF4-FFF2-40B4-BE49-F238E27FC236}">
                <a16:creationId xmlns:a16="http://schemas.microsoft.com/office/drawing/2014/main" id="{0EE01221-3A9B-43E4-B824-7731CBFAEE4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599214" y="1377664"/>
            <a:ext cx="5041402" cy="3779528"/>
          </a:xfrm>
          <a:prstGeom prst="rect">
            <a:avLst/>
          </a:prstGeom>
        </p:spPr>
      </p:pic>
    </p:spTree>
    <p:extLst>
      <p:ext uri="{BB962C8B-B14F-4D97-AF65-F5344CB8AC3E}">
        <p14:creationId xmlns:p14="http://schemas.microsoft.com/office/powerpoint/2010/main" val="1882043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D637BA-280B-3875-AE1B-72643165F3C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60096" y="-737286"/>
            <a:ext cx="4011176" cy="6830582"/>
          </a:xfrm>
          <a:prstGeom prst="rect">
            <a:avLst/>
          </a:prstGeom>
        </p:spPr>
      </p:pic>
      <p:sp>
        <p:nvSpPr>
          <p:cNvPr id="2" name="Title 1">
            <a:extLst>
              <a:ext uri="{FF2B5EF4-FFF2-40B4-BE49-F238E27FC236}">
                <a16:creationId xmlns:a16="http://schemas.microsoft.com/office/drawing/2014/main" id="{E6BF4198-CFC0-DB4B-A821-131C610AA99D}"/>
              </a:ext>
            </a:extLst>
          </p:cNvPr>
          <p:cNvSpPr>
            <a:spLocks noGrp="1"/>
          </p:cNvSpPr>
          <p:nvPr>
            <p:ph type="title"/>
          </p:nvPr>
        </p:nvSpPr>
        <p:spPr>
          <a:xfrm>
            <a:off x="540000" y="2995200"/>
            <a:ext cx="6204072" cy="864000"/>
          </a:xfrm>
        </p:spPr>
        <p:txBody>
          <a:bodyPr/>
          <a:lstStyle/>
          <a:p>
            <a:r>
              <a:rPr lang="en-US" dirty="0"/>
              <a:t>Automatic cover when </a:t>
            </a:r>
            <a:br>
              <a:rPr lang="en-US" dirty="0"/>
            </a:br>
            <a:r>
              <a:rPr lang="en-US" dirty="0"/>
              <a:t>your clients join the </a:t>
            </a:r>
            <a:br>
              <a:rPr lang="en-US" dirty="0"/>
            </a:br>
            <a:r>
              <a:rPr lang="en-US" dirty="0" err="1"/>
              <a:t>AustralianSuper</a:t>
            </a:r>
            <a:r>
              <a:rPr lang="en-US" dirty="0"/>
              <a:t> Plan</a:t>
            </a:r>
          </a:p>
        </p:txBody>
      </p:sp>
    </p:spTree>
    <p:extLst>
      <p:ext uri="{BB962C8B-B14F-4D97-AF65-F5344CB8AC3E}">
        <p14:creationId xmlns:p14="http://schemas.microsoft.com/office/powerpoint/2010/main" val="3414156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180CC9-07DF-428C-93C5-DA53DDE2E9FE}"/>
              </a:ext>
            </a:extLst>
          </p:cNvPr>
          <p:cNvSpPr>
            <a:spLocks noGrp="1"/>
          </p:cNvSpPr>
          <p:nvPr>
            <p:ph type="title"/>
          </p:nvPr>
        </p:nvSpPr>
        <p:spPr/>
        <p:txBody>
          <a:bodyPr/>
          <a:lstStyle/>
          <a:p>
            <a:r>
              <a:rPr lang="en-AU" altLang="en-US" dirty="0">
                <a:cs typeface="Arial" panose="020B0604020202020204" pitchFamily="34" charset="0"/>
              </a:rPr>
              <a:t>Age-based cover – Death &amp; TPD</a:t>
            </a:r>
          </a:p>
        </p:txBody>
      </p:sp>
      <p:pic>
        <p:nvPicPr>
          <p:cNvPr id="5" name="Picture 4">
            <a:extLst>
              <a:ext uri="{FF2B5EF4-FFF2-40B4-BE49-F238E27FC236}">
                <a16:creationId xmlns:a16="http://schemas.microsoft.com/office/drawing/2014/main" id="{84F3A773-1893-A409-5B24-6FE3CA7179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63352" y="1484784"/>
            <a:ext cx="11560501" cy="3758876"/>
          </a:xfrm>
          <a:prstGeom prst="rect">
            <a:avLst/>
          </a:prstGeom>
        </p:spPr>
      </p:pic>
      <p:sp>
        <p:nvSpPr>
          <p:cNvPr id="6" name="Rectangle 5">
            <a:extLst>
              <a:ext uri="{FF2B5EF4-FFF2-40B4-BE49-F238E27FC236}">
                <a16:creationId xmlns:a16="http://schemas.microsoft.com/office/drawing/2014/main" id="{0DF1BAA9-6F97-BDB0-5011-ED1163BF869E}"/>
              </a:ext>
            </a:extLst>
          </p:cNvPr>
          <p:cNvSpPr/>
          <p:nvPr/>
        </p:nvSpPr>
        <p:spPr>
          <a:xfrm>
            <a:off x="540000" y="5249290"/>
            <a:ext cx="2171167" cy="900000"/>
          </a:xfrm>
          <a:prstGeom prst="rect">
            <a:avLst/>
          </a:prstGeom>
          <a:solidFill>
            <a:srgbClr val="EA44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t>Total weekly cost of Death &amp; TPD cover from 28 May 2022 </a:t>
            </a:r>
            <a:r>
              <a:rPr lang="en-US" sz="1200" dirty="0"/>
              <a:t>(based on  a Blue Collar work rating)</a:t>
            </a:r>
          </a:p>
        </p:txBody>
      </p:sp>
      <p:sp>
        <p:nvSpPr>
          <p:cNvPr id="19" name="Rectangle 18">
            <a:extLst>
              <a:ext uri="{FF2B5EF4-FFF2-40B4-BE49-F238E27FC236}">
                <a16:creationId xmlns:a16="http://schemas.microsoft.com/office/drawing/2014/main" id="{AD2DAE46-94A3-AA2C-D8AA-EB388C8244FA}"/>
              </a:ext>
            </a:extLst>
          </p:cNvPr>
          <p:cNvSpPr/>
          <p:nvPr/>
        </p:nvSpPr>
        <p:spPr>
          <a:xfrm>
            <a:off x="1088460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a:t>
            </a:r>
            <a:endParaRPr lang="en-AU" b="1" dirty="0"/>
          </a:p>
        </p:txBody>
      </p:sp>
      <p:sp>
        <p:nvSpPr>
          <p:cNvPr id="20" name="Rectangle 19">
            <a:extLst>
              <a:ext uri="{FF2B5EF4-FFF2-40B4-BE49-F238E27FC236}">
                <a16:creationId xmlns:a16="http://schemas.microsoft.com/office/drawing/2014/main" id="{5A93006E-E2E1-A865-789D-BC3AEF1982C9}"/>
              </a:ext>
            </a:extLst>
          </p:cNvPr>
          <p:cNvSpPr/>
          <p:nvPr/>
        </p:nvSpPr>
        <p:spPr>
          <a:xfrm>
            <a:off x="1014648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$1.59</a:t>
            </a:r>
            <a:endParaRPr lang="en-AU" b="1" dirty="0"/>
          </a:p>
        </p:txBody>
      </p:sp>
      <p:sp>
        <p:nvSpPr>
          <p:cNvPr id="21" name="Rectangle 20">
            <a:extLst>
              <a:ext uri="{FF2B5EF4-FFF2-40B4-BE49-F238E27FC236}">
                <a16:creationId xmlns:a16="http://schemas.microsoft.com/office/drawing/2014/main" id="{65A3B1ED-5C4C-91D8-7148-D66AD482AC49}"/>
              </a:ext>
            </a:extLst>
          </p:cNvPr>
          <p:cNvSpPr/>
          <p:nvPr/>
        </p:nvSpPr>
        <p:spPr>
          <a:xfrm>
            <a:off x="940836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$2.54</a:t>
            </a:r>
            <a:endParaRPr lang="en-AU" b="1" dirty="0"/>
          </a:p>
        </p:txBody>
      </p:sp>
      <p:sp>
        <p:nvSpPr>
          <p:cNvPr id="22" name="Rectangle 21">
            <a:extLst>
              <a:ext uri="{FF2B5EF4-FFF2-40B4-BE49-F238E27FC236}">
                <a16:creationId xmlns:a16="http://schemas.microsoft.com/office/drawing/2014/main" id="{1E909586-0F8E-2044-BA20-417DE116C647}"/>
              </a:ext>
            </a:extLst>
          </p:cNvPr>
          <p:cNvSpPr/>
          <p:nvPr/>
        </p:nvSpPr>
        <p:spPr>
          <a:xfrm>
            <a:off x="867024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$3.94</a:t>
            </a:r>
            <a:endParaRPr lang="en-AU" b="1" dirty="0"/>
          </a:p>
        </p:txBody>
      </p:sp>
      <p:sp>
        <p:nvSpPr>
          <p:cNvPr id="23" name="Rectangle 22">
            <a:extLst>
              <a:ext uri="{FF2B5EF4-FFF2-40B4-BE49-F238E27FC236}">
                <a16:creationId xmlns:a16="http://schemas.microsoft.com/office/drawing/2014/main" id="{FA7A5C15-7ED7-B442-0042-7472C134E278}"/>
              </a:ext>
            </a:extLst>
          </p:cNvPr>
          <p:cNvSpPr/>
          <p:nvPr/>
        </p:nvSpPr>
        <p:spPr>
          <a:xfrm>
            <a:off x="793212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$4.83</a:t>
            </a:r>
            <a:endParaRPr lang="en-AU" b="1" dirty="0"/>
          </a:p>
        </p:txBody>
      </p:sp>
      <p:sp>
        <p:nvSpPr>
          <p:cNvPr id="24" name="Rectangle 23">
            <a:extLst>
              <a:ext uri="{FF2B5EF4-FFF2-40B4-BE49-F238E27FC236}">
                <a16:creationId xmlns:a16="http://schemas.microsoft.com/office/drawing/2014/main" id="{3FFAA662-5305-3B0E-F1AA-0B7F4779A5B1}"/>
              </a:ext>
            </a:extLst>
          </p:cNvPr>
          <p:cNvSpPr/>
          <p:nvPr/>
        </p:nvSpPr>
        <p:spPr>
          <a:xfrm>
            <a:off x="719400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$4.86</a:t>
            </a:r>
            <a:endParaRPr lang="en-AU" b="1" dirty="0"/>
          </a:p>
        </p:txBody>
      </p:sp>
      <p:sp>
        <p:nvSpPr>
          <p:cNvPr id="25" name="Rectangle 24">
            <a:extLst>
              <a:ext uri="{FF2B5EF4-FFF2-40B4-BE49-F238E27FC236}">
                <a16:creationId xmlns:a16="http://schemas.microsoft.com/office/drawing/2014/main" id="{F588E8F5-CE80-2021-6E88-61BECF36B3FC}"/>
              </a:ext>
            </a:extLst>
          </p:cNvPr>
          <p:cNvSpPr/>
          <p:nvPr/>
        </p:nvSpPr>
        <p:spPr>
          <a:xfrm>
            <a:off x="645588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$4.33</a:t>
            </a:r>
            <a:endParaRPr lang="en-AU" b="1" dirty="0"/>
          </a:p>
        </p:txBody>
      </p:sp>
      <p:sp>
        <p:nvSpPr>
          <p:cNvPr id="26" name="Rectangle 25">
            <a:extLst>
              <a:ext uri="{FF2B5EF4-FFF2-40B4-BE49-F238E27FC236}">
                <a16:creationId xmlns:a16="http://schemas.microsoft.com/office/drawing/2014/main" id="{29FDE4F5-FFD8-F47C-AE8D-8FB241480DD0}"/>
              </a:ext>
            </a:extLst>
          </p:cNvPr>
          <p:cNvSpPr/>
          <p:nvPr/>
        </p:nvSpPr>
        <p:spPr>
          <a:xfrm>
            <a:off x="571776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$3.49</a:t>
            </a:r>
            <a:endParaRPr lang="en-AU" b="1" dirty="0"/>
          </a:p>
        </p:txBody>
      </p:sp>
      <p:sp>
        <p:nvSpPr>
          <p:cNvPr id="27" name="Rectangle 26">
            <a:extLst>
              <a:ext uri="{FF2B5EF4-FFF2-40B4-BE49-F238E27FC236}">
                <a16:creationId xmlns:a16="http://schemas.microsoft.com/office/drawing/2014/main" id="{AA71DF50-6656-4D3C-0C60-ABBF96C33E28}"/>
              </a:ext>
            </a:extLst>
          </p:cNvPr>
          <p:cNvSpPr/>
          <p:nvPr/>
        </p:nvSpPr>
        <p:spPr>
          <a:xfrm>
            <a:off x="497964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$2.63</a:t>
            </a:r>
            <a:endParaRPr lang="en-AU" b="1" dirty="0"/>
          </a:p>
        </p:txBody>
      </p:sp>
      <p:sp>
        <p:nvSpPr>
          <p:cNvPr id="28" name="Rectangle 27">
            <a:extLst>
              <a:ext uri="{FF2B5EF4-FFF2-40B4-BE49-F238E27FC236}">
                <a16:creationId xmlns:a16="http://schemas.microsoft.com/office/drawing/2014/main" id="{A3D32603-B341-013F-17EB-31D50D4DA585}"/>
              </a:ext>
            </a:extLst>
          </p:cNvPr>
          <p:cNvSpPr/>
          <p:nvPr/>
        </p:nvSpPr>
        <p:spPr>
          <a:xfrm>
            <a:off x="424152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$1.58</a:t>
            </a:r>
            <a:endParaRPr lang="en-AU" b="1" dirty="0"/>
          </a:p>
        </p:txBody>
      </p:sp>
      <p:sp>
        <p:nvSpPr>
          <p:cNvPr id="29" name="Rectangle 28">
            <a:extLst>
              <a:ext uri="{FF2B5EF4-FFF2-40B4-BE49-F238E27FC236}">
                <a16:creationId xmlns:a16="http://schemas.microsoft.com/office/drawing/2014/main" id="{95C3B0D5-5419-CFD1-2E9D-E225C184C003}"/>
              </a:ext>
            </a:extLst>
          </p:cNvPr>
          <p:cNvSpPr/>
          <p:nvPr/>
        </p:nvSpPr>
        <p:spPr>
          <a:xfrm>
            <a:off x="350340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a:t>
            </a:r>
            <a:endParaRPr lang="en-AU" b="1" dirty="0"/>
          </a:p>
        </p:txBody>
      </p:sp>
      <p:sp>
        <p:nvSpPr>
          <p:cNvPr id="30" name="Rectangle 29">
            <a:extLst>
              <a:ext uri="{FF2B5EF4-FFF2-40B4-BE49-F238E27FC236}">
                <a16:creationId xmlns:a16="http://schemas.microsoft.com/office/drawing/2014/main" id="{79B95555-13A7-1FEE-7102-C1B2E9D47ACB}"/>
              </a:ext>
            </a:extLst>
          </p:cNvPr>
          <p:cNvSpPr/>
          <p:nvPr/>
        </p:nvSpPr>
        <p:spPr>
          <a:xfrm>
            <a:off x="2765288" y="5249289"/>
            <a:ext cx="684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a:t>
            </a:r>
            <a:endParaRPr lang="en-AU" b="1" dirty="0"/>
          </a:p>
        </p:txBody>
      </p:sp>
      <p:sp>
        <p:nvSpPr>
          <p:cNvPr id="31" name="Text Placeholder 4">
            <a:extLst>
              <a:ext uri="{FF2B5EF4-FFF2-40B4-BE49-F238E27FC236}">
                <a16:creationId xmlns:a16="http://schemas.microsoft.com/office/drawing/2014/main" id="{BECDED20-7DAF-5C4A-F8BE-A010F1A8ACD1}"/>
              </a:ext>
            </a:extLst>
          </p:cNvPr>
          <p:cNvSpPr txBox="1">
            <a:spLocks/>
          </p:cNvSpPr>
          <p:nvPr/>
        </p:nvSpPr>
        <p:spPr>
          <a:xfrm>
            <a:off x="539750" y="5732165"/>
            <a:ext cx="10464800" cy="792460"/>
          </a:xfrm>
          <a:prstGeom prst="rect">
            <a:avLst/>
          </a:prstGeom>
        </p:spPr>
        <p:txBody>
          <a:bodyPr vert="horz" lIns="0" tIns="0" rIns="0" bIns="0" rtlCol="0" anchor="b" anchorCtr="0">
            <a:normAutofit/>
          </a:bodyPr>
          <a:lstStyle>
            <a:lvl1pPr marL="0" indent="0" algn="l" defTabSz="1219170" rtl="0" eaLnBrk="1" latinLnBrk="0" hangingPunct="1">
              <a:spcBef>
                <a:spcPts val="0"/>
              </a:spcBef>
              <a:spcAft>
                <a:spcPts val="800"/>
              </a:spcAft>
              <a:buFont typeface="Arial" pitchFamily="34" charset="0"/>
              <a:buNone/>
              <a:defRPr sz="1000" kern="1200">
                <a:solidFill>
                  <a:srgbClr val="53565A"/>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1000" kern="1200">
                <a:solidFill>
                  <a:srgbClr val="2E2E2E"/>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1000" kern="1200">
                <a:solidFill>
                  <a:srgbClr val="2E2E2E"/>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1000" kern="1200">
                <a:solidFill>
                  <a:srgbClr val="2E2E2E"/>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1000" kern="1200">
                <a:solidFill>
                  <a:srgbClr val="2E2E2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spcAft>
                <a:spcPts val="300"/>
              </a:spcAft>
            </a:pPr>
            <a:r>
              <a:rPr lang="en-US" dirty="0"/>
              <a:t>Terms and conditions apply. See </a:t>
            </a:r>
            <a:r>
              <a:rPr lang="en-US" i="1" dirty="0"/>
              <a:t>the Insurance in your super</a:t>
            </a:r>
            <a:r>
              <a:rPr lang="en-US" dirty="0"/>
              <a:t> guide for more information.</a:t>
            </a:r>
          </a:p>
        </p:txBody>
      </p:sp>
    </p:spTree>
    <p:extLst>
      <p:ext uri="{BB962C8B-B14F-4D97-AF65-F5344CB8AC3E}">
        <p14:creationId xmlns:p14="http://schemas.microsoft.com/office/powerpoint/2010/main" val="103854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180CC9-07DF-428C-93C5-DA53DDE2E9FE}"/>
              </a:ext>
            </a:extLst>
          </p:cNvPr>
          <p:cNvSpPr>
            <a:spLocks noGrp="1"/>
          </p:cNvSpPr>
          <p:nvPr>
            <p:ph type="title"/>
          </p:nvPr>
        </p:nvSpPr>
        <p:spPr/>
        <p:txBody>
          <a:bodyPr/>
          <a:lstStyle/>
          <a:p>
            <a:r>
              <a:rPr lang="en-AU" altLang="en-US" dirty="0">
                <a:cs typeface="Arial" panose="020B0604020202020204" pitchFamily="34" charset="0"/>
              </a:rPr>
              <a:t>Age-based cover – Income protection</a:t>
            </a:r>
          </a:p>
        </p:txBody>
      </p:sp>
      <p:pic>
        <p:nvPicPr>
          <p:cNvPr id="5" name="Picture 4">
            <a:extLst>
              <a:ext uri="{FF2B5EF4-FFF2-40B4-BE49-F238E27FC236}">
                <a16:creationId xmlns:a16="http://schemas.microsoft.com/office/drawing/2014/main" id="{84F3A773-1893-A409-5B24-6FE3CA7179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63352" y="1556792"/>
            <a:ext cx="11339039" cy="3686867"/>
          </a:xfrm>
          <a:prstGeom prst="rect">
            <a:avLst/>
          </a:prstGeom>
        </p:spPr>
      </p:pic>
      <p:sp>
        <p:nvSpPr>
          <p:cNvPr id="6" name="Rectangle 5">
            <a:extLst>
              <a:ext uri="{FF2B5EF4-FFF2-40B4-BE49-F238E27FC236}">
                <a16:creationId xmlns:a16="http://schemas.microsoft.com/office/drawing/2014/main" id="{0DF1BAA9-6F97-BDB0-5011-ED1163BF869E}"/>
              </a:ext>
            </a:extLst>
          </p:cNvPr>
          <p:cNvSpPr/>
          <p:nvPr/>
        </p:nvSpPr>
        <p:spPr>
          <a:xfrm>
            <a:off x="540000" y="5249290"/>
            <a:ext cx="2171167" cy="720000"/>
          </a:xfrm>
          <a:prstGeom prst="rect">
            <a:avLst/>
          </a:prstGeom>
          <a:solidFill>
            <a:srgbClr val="EA44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t>Weekly cost of Income 28 May 2022 </a:t>
            </a:r>
            <a:r>
              <a:rPr lang="en-US" sz="1200" dirty="0"/>
              <a:t>(based on  a Blue Collar work rating)</a:t>
            </a:r>
          </a:p>
        </p:txBody>
      </p:sp>
      <p:sp>
        <p:nvSpPr>
          <p:cNvPr id="19" name="Rectangle 18">
            <a:extLst>
              <a:ext uri="{FF2B5EF4-FFF2-40B4-BE49-F238E27FC236}">
                <a16:creationId xmlns:a16="http://schemas.microsoft.com/office/drawing/2014/main" id="{AD2DAE46-94A3-AA2C-D8AA-EB388C8244FA}"/>
              </a:ext>
            </a:extLst>
          </p:cNvPr>
          <p:cNvSpPr/>
          <p:nvPr/>
        </p:nvSpPr>
        <p:spPr>
          <a:xfrm>
            <a:off x="1088460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$n/a</a:t>
            </a:r>
            <a:endParaRPr lang="en-AU" b="1" dirty="0"/>
          </a:p>
        </p:txBody>
      </p:sp>
      <p:sp>
        <p:nvSpPr>
          <p:cNvPr id="20" name="Rectangle 19">
            <a:extLst>
              <a:ext uri="{FF2B5EF4-FFF2-40B4-BE49-F238E27FC236}">
                <a16:creationId xmlns:a16="http://schemas.microsoft.com/office/drawing/2014/main" id="{5A93006E-E2E1-A865-789D-BC3AEF1982C9}"/>
              </a:ext>
            </a:extLst>
          </p:cNvPr>
          <p:cNvSpPr/>
          <p:nvPr/>
        </p:nvSpPr>
        <p:spPr>
          <a:xfrm>
            <a:off x="1014648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$13.59</a:t>
            </a:r>
            <a:endParaRPr lang="en-AU" b="1" dirty="0"/>
          </a:p>
        </p:txBody>
      </p:sp>
      <p:sp>
        <p:nvSpPr>
          <p:cNvPr id="21" name="Rectangle 20">
            <a:extLst>
              <a:ext uri="{FF2B5EF4-FFF2-40B4-BE49-F238E27FC236}">
                <a16:creationId xmlns:a16="http://schemas.microsoft.com/office/drawing/2014/main" id="{65A3B1ED-5C4C-91D8-7148-D66AD482AC49}"/>
              </a:ext>
            </a:extLst>
          </p:cNvPr>
          <p:cNvSpPr/>
          <p:nvPr/>
        </p:nvSpPr>
        <p:spPr>
          <a:xfrm>
            <a:off x="940836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$11.13</a:t>
            </a:r>
            <a:endParaRPr lang="en-AU" b="1" dirty="0"/>
          </a:p>
        </p:txBody>
      </p:sp>
      <p:sp>
        <p:nvSpPr>
          <p:cNvPr id="22" name="Rectangle 21">
            <a:extLst>
              <a:ext uri="{FF2B5EF4-FFF2-40B4-BE49-F238E27FC236}">
                <a16:creationId xmlns:a16="http://schemas.microsoft.com/office/drawing/2014/main" id="{1E909586-0F8E-2044-BA20-417DE116C647}"/>
              </a:ext>
            </a:extLst>
          </p:cNvPr>
          <p:cNvSpPr/>
          <p:nvPr/>
        </p:nvSpPr>
        <p:spPr>
          <a:xfrm>
            <a:off x="867024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$8.38</a:t>
            </a:r>
            <a:endParaRPr lang="en-AU" b="1" dirty="0"/>
          </a:p>
        </p:txBody>
      </p:sp>
      <p:sp>
        <p:nvSpPr>
          <p:cNvPr id="23" name="Rectangle 22">
            <a:extLst>
              <a:ext uri="{FF2B5EF4-FFF2-40B4-BE49-F238E27FC236}">
                <a16:creationId xmlns:a16="http://schemas.microsoft.com/office/drawing/2014/main" id="{FA7A5C15-7ED7-B442-0042-7472C134E278}"/>
              </a:ext>
            </a:extLst>
          </p:cNvPr>
          <p:cNvSpPr/>
          <p:nvPr/>
        </p:nvSpPr>
        <p:spPr>
          <a:xfrm>
            <a:off x="793212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$6.42</a:t>
            </a:r>
            <a:endParaRPr lang="en-AU" b="1" dirty="0"/>
          </a:p>
        </p:txBody>
      </p:sp>
      <p:sp>
        <p:nvSpPr>
          <p:cNvPr id="24" name="Rectangle 23">
            <a:extLst>
              <a:ext uri="{FF2B5EF4-FFF2-40B4-BE49-F238E27FC236}">
                <a16:creationId xmlns:a16="http://schemas.microsoft.com/office/drawing/2014/main" id="{3FFAA662-5305-3B0E-F1AA-0B7F4779A5B1}"/>
              </a:ext>
            </a:extLst>
          </p:cNvPr>
          <p:cNvSpPr/>
          <p:nvPr/>
        </p:nvSpPr>
        <p:spPr>
          <a:xfrm>
            <a:off x="719400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$4.72</a:t>
            </a:r>
            <a:endParaRPr lang="en-AU" b="1" dirty="0"/>
          </a:p>
        </p:txBody>
      </p:sp>
      <p:sp>
        <p:nvSpPr>
          <p:cNvPr id="25" name="Rectangle 24">
            <a:extLst>
              <a:ext uri="{FF2B5EF4-FFF2-40B4-BE49-F238E27FC236}">
                <a16:creationId xmlns:a16="http://schemas.microsoft.com/office/drawing/2014/main" id="{F588E8F5-CE80-2021-6E88-61BECF36B3FC}"/>
              </a:ext>
            </a:extLst>
          </p:cNvPr>
          <p:cNvSpPr/>
          <p:nvPr/>
        </p:nvSpPr>
        <p:spPr>
          <a:xfrm>
            <a:off x="645588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$3.35</a:t>
            </a:r>
            <a:endParaRPr lang="en-AU" b="1" dirty="0"/>
          </a:p>
        </p:txBody>
      </p:sp>
      <p:sp>
        <p:nvSpPr>
          <p:cNvPr id="26" name="Rectangle 25">
            <a:extLst>
              <a:ext uri="{FF2B5EF4-FFF2-40B4-BE49-F238E27FC236}">
                <a16:creationId xmlns:a16="http://schemas.microsoft.com/office/drawing/2014/main" id="{29FDE4F5-FFD8-F47C-AE8D-8FB241480DD0}"/>
              </a:ext>
            </a:extLst>
          </p:cNvPr>
          <p:cNvSpPr/>
          <p:nvPr/>
        </p:nvSpPr>
        <p:spPr>
          <a:xfrm>
            <a:off x="571776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$2.28</a:t>
            </a:r>
            <a:endParaRPr lang="en-AU" b="1" dirty="0"/>
          </a:p>
        </p:txBody>
      </p:sp>
      <p:sp>
        <p:nvSpPr>
          <p:cNvPr id="27" name="Rectangle 26">
            <a:extLst>
              <a:ext uri="{FF2B5EF4-FFF2-40B4-BE49-F238E27FC236}">
                <a16:creationId xmlns:a16="http://schemas.microsoft.com/office/drawing/2014/main" id="{AA71DF50-6656-4D3C-0C60-ABBF96C33E28}"/>
              </a:ext>
            </a:extLst>
          </p:cNvPr>
          <p:cNvSpPr/>
          <p:nvPr/>
        </p:nvSpPr>
        <p:spPr>
          <a:xfrm>
            <a:off x="497964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$1.20</a:t>
            </a:r>
            <a:endParaRPr lang="en-AU" b="1" dirty="0"/>
          </a:p>
        </p:txBody>
      </p:sp>
      <p:sp>
        <p:nvSpPr>
          <p:cNvPr id="28" name="Rectangle 27">
            <a:extLst>
              <a:ext uri="{FF2B5EF4-FFF2-40B4-BE49-F238E27FC236}">
                <a16:creationId xmlns:a16="http://schemas.microsoft.com/office/drawing/2014/main" id="{A3D32603-B341-013F-17EB-31D50D4DA585}"/>
              </a:ext>
            </a:extLst>
          </p:cNvPr>
          <p:cNvSpPr/>
          <p:nvPr/>
        </p:nvSpPr>
        <p:spPr>
          <a:xfrm>
            <a:off x="424152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$0.56</a:t>
            </a:r>
            <a:endParaRPr lang="en-AU" b="1" dirty="0"/>
          </a:p>
        </p:txBody>
      </p:sp>
      <p:sp>
        <p:nvSpPr>
          <p:cNvPr id="29" name="Rectangle 28">
            <a:extLst>
              <a:ext uri="{FF2B5EF4-FFF2-40B4-BE49-F238E27FC236}">
                <a16:creationId xmlns:a16="http://schemas.microsoft.com/office/drawing/2014/main" id="{95C3B0D5-5419-CFD1-2E9D-E225C184C003}"/>
              </a:ext>
            </a:extLst>
          </p:cNvPr>
          <p:cNvSpPr/>
          <p:nvPr/>
        </p:nvSpPr>
        <p:spPr>
          <a:xfrm>
            <a:off x="350340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a:t>
            </a:r>
            <a:endParaRPr lang="en-AU" b="1" dirty="0"/>
          </a:p>
        </p:txBody>
      </p:sp>
      <p:sp>
        <p:nvSpPr>
          <p:cNvPr id="30" name="Rectangle 29">
            <a:extLst>
              <a:ext uri="{FF2B5EF4-FFF2-40B4-BE49-F238E27FC236}">
                <a16:creationId xmlns:a16="http://schemas.microsoft.com/office/drawing/2014/main" id="{79B95555-13A7-1FEE-7102-C1B2E9D47ACB}"/>
              </a:ext>
            </a:extLst>
          </p:cNvPr>
          <p:cNvSpPr/>
          <p:nvPr/>
        </p:nvSpPr>
        <p:spPr>
          <a:xfrm>
            <a:off x="2765288" y="5249289"/>
            <a:ext cx="684000" cy="7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$0</a:t>
            </a:r>
            <a:endParaRPr lang="en-AU" b="1" dirty="0"/>
          </a:p>
        </p:txBody>
      </p:sp>
      <p:sp>
        <p:nvSpPr>
          <p:cNvPr id="2" name="Text Placeholder 4">
            <a:extLst>
              <a:ext uri="{FF2B5EF4-FFF2-40B4-BE49-F238E27FC236}">
                <a16:creationId xmlns:a16="http://schemas.microsoft.com/office/drawing/2014/main" id="{13DEC0B9-2B85-0462-F3E2-23F2D2602351}"/>
              </a:ext>
            </a:extLst>
          </p:cNvPr>
          <p:cNvSpPr txBox="1">
            <a:spLocks/>
          </p:cNvSpPr>
          <p:nvPr/>
        </p:nvSpPr>
        <p:spPr>
          <a:xfrm>
            <a:off x="539750" y="5732165"/>
            <a:ext cx="10464800" cy="792460"/>
          </a:xfrm>
          <a:prstGeom prst="rect">
            <a:avLst/>
          </a:prstGeom>
        </p:spPr>
        <p:txBody>
          <a:bodyPr vert="horz" lIns="0" tIns="0" rIns="0" bIns="0" rtlCol="0" anchor="b" anchorCtr="0">
            <a:normAutofit/>
          </a:bodyPr>
          <a:lstStyle>
            <a:lvl1pPr marL="0" indent="0" algn="l" defTabSz="1219170" rtl="0" eaLnBrk="1" latinLnBrk="0" hangingPunct="1">
              <a:spcBef>
                <a:spcPts val="0"/>
              </a:spcBef>
              <a:spcAft>
                <a:spcPts val="800"/>
              </a:spcAft>
              <a:buFont typeface="Arial" pitchFamily="34" charset="0"/>
              <a:buNone/>
              <a:defRPr sz="1000" kern="1200">
                <a:solidFill>
                  <a:srgbClr val="53565A"/>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1000" kern="1200">
                <a:solidFill>
                  <a:srgbClr val="2E2E2E"/>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1000" kern="1200">
                <a:solidFill>
                  <a:srgbClr val="2E2E2E"/>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1000" kern="1200">
                <a:solidFill>
                  <a:srgbClr val="2E2E2E"/>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1000" kern="1200">
                <a:solidFill>
                  <a:srgbClr val="2E2E2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spcAft>
                <a:spcPts val="300"/>
              </a:spcAft>
            </a:pPr>
            <a:r>
              <a:rPr lang="en-US" dirty="0"/>
              <a:t>These are the levels of basic cover at selected ages. Different levels of cover and costs apply at other ages. The costs of cover shown are for a benefit payment period of up to two years and a 60 day waiting period.</a:t>
            </a:r>
          </a:p>
          <a:p>
            <a:pPr>
              <a:spcAft>
                <a:spcPts val="300"/>
              </a:spcAft>
            </a:pPr>
            <a:r>
              <a:rPr lang="en-US" dirty="0"/>
              <a:t>Terms and conditions apply. See </a:t>
            </a:r>
            <a:r>
              <a:rPr lang="en-US" i="1" dirty="0"/>
              <a:t>the Insurance in your super</a:t>
            </a:r>
            <a:r>
              <a:rPr lang="en-US" dirty="0"/>
              <a:t> guide for more information.</a:t>
            </a:r>
          </a:p>
        </p:txBody>
      </p:sp>
    </p:spTree>
    <p:extLst>
      <p:ext uri="{BB962C8B-B14F-4D97-AF65-F5344CB8AC3E}">
        <p14:creationId xmlns:p14="http://schemas.microsoft.com/office/powerpoint/2010/main" val="369395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7880-FD8A-B746-A81E-F27EE2E50D87}"/>
              </a:ext>
            </a:extLst>
          </p:cNvPr>
          <p:cNvSpPr>
            <a:spLocks noGrp="1"/>
          </p:cNvSpPr>
          <p:nvPr>
            <p:ph type="title"/>
          </p:nvPr>
        </p:nvSpPr>
        <p:spPr/>
        <p:txBody>
          <a:bodyPr/>
          <a:lstStyle/>
          <a:p>
            <a:r>
              <a:rPr lang="en-AU" dirty="0"/>
              <a:t>Increase cover when joining</a:t>
            </a:r>
            <a:endParaRPr lang="en-US" dirty="0"/>
          </a:p>
        </p:txBody>
      </p:sp>
      <p:sp>
        <p:nvSpPr>
          <p:cNvPr id="19" name="Text Placeholder 18">
            <a:extLst>
              <a:ext uri="{FF2B5EF4-FFF2-40B4-BE49-F238E27FC236}">
                <a16:creationId xmlns:a16="http://schemas.microsoft.com/office/drawing/2014/main" id="{F3001DC1-B8B3-BC3B-4214-6DD4B90D71F1}"/>
              </a:ext>
            </a:extLst>
          </p:cNvPr>
          <p:cNvSpPr>
            <a:spLocks noGrp="1"/>
          </p:cNvSpPr>
          <p:nvPr>
            <p:ph type="body" sz="quarter" idx="11"/>
          </p:nvPr>
        </p:nvSpPr>
        <p:spPr>
          <a:xfrm>
            <a:off x="539351" y="5882374"/>
            <a:ext cx="10464800" cy="792460"/>
          </a:xfrm>
        </p:spPr>
        <p:txBody>
          <a:bodyPr>
            <a:normAutofit/>
          </a:bodyPr>
          <a:lstStyle/>
          <a:p>
            <a:pPr marL="180975" indent="-180975"/>
            <a:r>
              <a:rPr lang="en-US" sz="1000" dirty="0"/>
              <a:t>^	As long as your client has never cancelled any of their cover, or applied to transfer their cover, or changed their individual work rating, or changed your Income Protection waiting period or benefit payment period, or changed your amount or type of cover (age-based or fixed), before submitting this application. </a:t>
            </a:r>
          </a:p>
          <a:p>
            <a:pPr marL="180975" indent="-180975"/>
            <a:r>
              <a:rPr lang="en-US" sz="1000" dirty="0"/>
              <a:t>	Salary is your client’s annual (before tax) salary, excluding employer super contributions. </a:t>
            </a:r>
          </a:p>
        </p:txBody>
      </p:sp>
      <p:sp>
        <p:nvSpPr>
          <p:cNvPr id="6" name="Content Placeholder 2">
            <a:extLst>
              <a:ext uri="{FF2B5EF4-FFF2-40B4-BE49-F238E27FC236}">
                <a16:creationId xmlns:a16="http://schemas.microsoft.com/office/drawing/2014/main" id="{9E038B61-C241-144F-A749-7B1EF25F58F6}"/>
              </a:ext>
            </a:extLst>
          </p:cNvPr>
          <p:cNvSpPr txBox="1">
            <a:spLocks/>
          </p:cNvSpPr>
          <p:nvPr/>
        </p:nvSpPr>
        <p:spPr>
          <a:xfrm>
            <a:off x="1847528" y="1511674"/>
            <a:ext cx="1944216"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buClr>
                <a:schemeClr val="accent1"/>
              </a:buClr>
            </a:pPr>
            <a:r>
              <a:rPr lang="en-AU" b="1" dirty="0">
                <a:solidFill>
                  <a:srgbClr val="260046"/>
                </a:solidFill>
              </a:rPr>
              <a:t>Death</a:t>
            </a:r>
            <a:endParaRPr lang="en-AU" dirty="0"/>
          </a:p>
        </p:txBody>
      </p:sp>
      <p:pic>
        <p:nvPicPr>
          <p:cNvPr id="7" name="Picture 6">
            <a:extLst>
              <a:ext uri="{FF2B5EF4-FFF2-40B4-BE49-F238E27FC236}">
                <a16:creationId xmlns:a16="http://schemas.microsoft.com/office/drawing/2014/main" id="{BDBA1A89-B698-9746-A8E7-D3FD9E2D170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469804" y="1593368"/>
            <a:ext cx="1257300" cy="1257300"/>
          </a:xfrm>
          <a:prstGeom prst="rect">
            <a:avLst/>
          </a:prstGeom>
        </p:spPr>
      </p:pic>
      <p:pic>
        <p:nvPicPr>
          <p:cNvPr id="8" name="Picture 7">
            <a:extLst>
              <a:ext uri="{FF2B5EF4-FFF2-40B4-BE49-F238E27FC236}">
                <a16:creationId xmlns:a16="http://schemas.microsoft.com/office/drawing/2014/main" id="{17B5122E-F495-C14D-AAE3-2DD4E329CA8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400258" y="1547036"/>
            <a:ext cx="1257300" cy="1257300"/>
          </a:xfrm>
          <a:prstGeom prst="rect">
            <a:avLst/>
          </a:prstGeom>
        </p:spPr>
      </p:pic>
      <p:pic>
        <p:nvPicPr>
          <p:cNvPr id="11" name="Picture 10">
            <a:extLst>
              <a:ext uri="{FF2B5EF4-FFF2-40B4-BE49-F238E27FC236}">
                <a16:creationId xmlns:a16="http://schemas.microsoft.com/office/drawing/2014/main" id="{5817CDF2-7FBF-D342-A165-F5BF64CB8BD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39351" y="1594126"/>
            <a:ext cx="1257300" cy="1257300"/>
          </a:xfrm>
          <a:prstGeom prst="rect">
            <a:avLst/>
          </a:prstGeom>
        </p:spPr>
      </p:pic>
      <p:sp>
        <p:nvSpPr>
          <p:cNvPr id="20" name="Content Placeholder 2">
            <a:extLst>
              <a:ext uri="{FF2B5EF4-FFF2-40B4-BE49-F238E27FC236}">
                <a16:creationId xmlns:a16="http://schemas.microsoft.com/office/drawing/2014/main" id="{CB293786-B43B-0802-4033-E9BB6F005499}"/>
              </a:ext>
            </a:extLst>
          </p:cNvPr>
          <p:cNvSpPr txBox="1">
            <a:spLocks/>
          </p:cNvSpPr>
          <p:nvPr/>
        </p:nvSpPr>
        <p:spPr>
          <a:xfrm>
            <a:off x="541140" y="3164320"/>
            <a:ext cx="3250604" cy="2424919"/>
          </a:xfrm>
          <a:prstGeom prst="rect">
            <a:avLst/>
          </a:prstGeom>
        </p:spPr>
        <p:txBody>
          <a:bodyPr numCol="1"/>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sz="1800" b="1" dirty="0">
                <a:solidFill>
                  <a:srgbClr val="260046"/>
                </a:solidFill>
              </a:rPr>
              <a:t>No health checks</a:t>
            </a:r>
            <a:br>
              <a:rPr lang="en-US" sz="1800" b="1" dirty="0">
                <a:solidFill>
                  <a:srgbClr val="58595C"/>
                </a:solidFill>
              </a:rPr>
            </a:br>
            <a:r>
              <a:rPr lang="en-US" sz="1800" dirty="0">
                <a:solidFill>
                  <a:srgbClr val="58595C"/>
                </a:solidFill>
              </a:rPr>
              <a:t>Up to $600,000</a:t>
            </a:r>
          </a:p>
          <a:p>
            <a:r>
              <a:rPr lang="en-US" sz="1800" b="1" dirty="0">
                <a:solidFill>
                  <a:srgbClr val="260046"/>
                </a:solidFill>
              </a:rPr>
              <a:t>A few health questions</a:t>
            </a:r>
            <a:br>
              <a:rPr lang="en-US" sz="1800" dirty="0">
                <a:solidFill>
                  <a:srgbClr val="58595C"/>
                </a:solidFill>
              </a:rPr>
            </a:br>
            <a:r>
              <a:rPr lang="en-US" sz="1800" dirty="0">
                <a:solidFill>
                  <a:srgbClr val="58595C"/>
                </a:solidFill>
              </a:rPr>
              <a:t>Up to $1 million</a:t>
            </a:r>
            <a:br>
              <a:rPr lang="en-US" sz="1800" dirty="0">
                <a:solidFill>
                  <a:srgbClr val="58595C"/>
                </a:solidFill>
              </a:rPr>
            </a:br>
            <a:r>
              <a:rPr lang="en-US" sz="1800" dirty="0">
                <a:solidFill>
                  <a:srgbClr val="58595C"/>
                </a:solidFill>
              </a:rPr>
              <a:t>Cover above $600,000 </a:t>
            </a:r>
            <a:br>
              <a:rPr lang="en-US" sz="1800" dirty="0">
                <a:solidFill>
                  <a:srgbClr val="58595C"/>
                </a:solidFill>
              </a:rPr>
            </a:br>
            <a:r>
              <a:rPr lang="en-US" sz="1800" dirty="0">
                <a:solidFill>
                  <a:srgbClr val="58595C"/>
                </a:solidFill>
              </a:rPr>
              <a:t>will be capped at lower </a:t>
            </a:r>
            <a:br>
              <a:rPr lang="en-US" sz="1800" dirty="0">
                <a:solidFill>
                  <a:srgbClr val="58595C"/>
                </a:solidFill>
              </a:rPr>
            </a:br>
            <a:r>
              <a:rPr lang="en-US" sz="1800" dirty="0">
                <a:solidFill>
                  <a:srgbClr val="58595C"/>
                </a:solidFill>
              </a:rPr>
              <a:t>of $1 million or 10 times your salary*</a:t>
            </a:r>
          </a:p>
          <a:p>
            <a:pPr indent="-144000">
              <a:spcAft>
                <a:spcPts val="300"/>
              </a:spcAft>
              <a:tabLst>
                <a:tab pos="144000" algn="l"/>
              </a:tabLst>
            </a:pPr>
            <a:endParaRPr lang="en-US" sz="2100" dirty="0">
              <a:solidFill>
                <a:srgbClr val="58595C"/>
              </a:solidFill>
            </a:endParaRPr>
          </a:p>
        </p:txBody>
      </p:sp>
      <p:sp>
        <p:nvSpPr>
          <p:cNvPr id="21" name="Content Placeholder 2">
            <a:extLst>
              <a:ext uri="{FF2B5EF4-FFF2-40B4-BE49-F238E27FC236}">
                <a16:creationId xmlns:a16="http://schemas.microsoft.com/office/drawing/2014/main" id="{FF454559-A6A8-8447-B29C-B1D980FE74E0}"/>
              </a:ext>
            </a:extLst>
          </p:cNvPr>
          <p:cNvSpPr txBox="1">
            <a:spLocks/>
          </p:cNvSpPr>
          <p:nvPr/>
        </p:nvSpPr>
        <p:spPr>
          <a:xfrm>
            <a:off x="8400258" y="3164320"/>
            <a:ext cx="3250604" cy="2424919"/>
          </a:xfrm>
          <a:prstGeom prst="rect">
            <a:avLst/>
          </a:prstGeom>
        </p:spPr>
        <p:txBody>
          <a:bodyPr numCol="1"/>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sz="1800" b="1" dirty="0">
                <a:solidFill>
                  <a:srgbClr val="260046"/>
                </a:solidFill>
              </a:rPr>
              <a:t>No health checks</a:t>
            </a:r>
            <a:br>
              <a:rPr lang="en-US" sz="1800" b="1" dirty="0">
                <a:solidFill>
                  <a:srgbClr val="58595C"/>
                </a:solidFill>
              </a:rPr>
            </a:br>
            <a:r>
              <a:rPr lang="en-US" sz="1800" dirty="0">
                <a:solidFill>
                  <a:srgbClr val="58595C"/>
                </a:solidFill>
              </a:rPr>
              <a:t>Up to $10,000 a month </a:t>
            </a:r>
            <a:br>
              <a:rPr lang="en-US" sz="1800" dirty="0">
                <a:solidFill>
                  <a:srgbClr val="58595C"/>
                </a:solidFill>
              </a:rPr>
            </a:br>
            <a:r>
              <a:rPr lang="en-US" sz="1800" dirty="0">
                <a:solidFill>
                  <a:srgbClr val="58595C"/>
                </a:solidFill>
              </a:rPr>
              <a:t>or 85% of your salary* (whichever is lower)</a:t>
            </a:r>
          </a:p>
          <a:p>
            <a:r>
              <a:rPr lang="en-US" sz="1800" b="1" dirty="0">
                <a:solidFill>
                  <a:srgbClr val="260046"/>
                </a:solidFill>
              </a:rPr>
              <a:t>A few health questions</a:t>
            </a:r>
            <a:br>
              <a:rPr lang="en-US" sz="1800" b="1" dirty="0">
                <a:solidFill>
                  <a:srgbClr val="58595C"/>
                </a:solidFill>
              </a:rPr>
            </a:br>
            <a:r>
              <a:rPr lang="en-US" sz="1800" dirty="0">
                <a:solidFill>
                  <a:srgbClr val="58595C"/>
                </a:solidFill>
              </a:rPr>
              <a:t>Up to $20,000 a month</a:t>
            </a:r>
            <a:br>
              <a:rPr lang="en-US" sz="1800" dirty="0">
                <a:solidFill>
                  <a:srgbClr val="58595C"/>
                </a:solidFill>
              </a:rPr>
            </a:br>
            <a:r>
              <a:rPr lang="en-US" sz="1800" dirty="0">
                <a:solidFill>
                  <a:srgbClr val="58595C"/>
                </a:solidFill>
              </a:rPr>
              <a:t>or 85% of your salary* (whichever is lower)</a:t>
            </a:r>
          </a:p>
          <a:p>
            <a:endParaRPr lang="en-US" sz="2100" dirty="0">
              <a:solidFill>
                <a:srgbClr val="58595C"/>
              </a:solidFill>
            </a:endParaRPr>
          </a:p>
        </p:txBody>
      </p:sp>
      <p:sp>
        <p:nvSpPr>
          <p:cNvPr id="22" name="Content Placeholder 2">
            <a:extLst>
              <a:ext uri="{FF2B5EF4-FFF2-40B4-BE49-F238E27FC236}">
                <a16:creationId xmlns:a16="http://schemas.microsoft.com/office/drawing/2014/main" id="{0E1D0973-2640-DE33-F1DE-41FD9420591C}"/>
              </a:ext>
            </a:extLst>
          </p:cNvPr>
          <p:cNvSpPr txBox="1">
            <a:spLocks/>
          </p:cNvSpPr>
          <p:nvPr/>
        </p:nvSpPr>
        <p:spPr>
          <a:xfrm>
            <a:off x="4470699" y="3164319"/>
            <a:ext cx="3250604" cy="2424919"/>
          </a:xfrm>
          <a:prstGeom prst="rect">
            <a:avLst/>
          </a:prstGeom>
        </p:spPr>
        <p:txBody>
          <a:bodyPr numCol="1"/>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sz="1800" b="1" dirty="0">
                <a:solidFill>
                  <a:srgbClr val="260046"/>
                </a:solidFill>
              </a:rPr>
              <a:t>No health checks </a:t>
            </a:r>
            <a:br>
              <a:rPr lang="en-US" sz="1800" b="1" dirty="0"/>
            </a:br>
            <a:r>
              <a:rPr lang="en-US" sz="1800" dirty="0">
                <a:solidFill>
                  <a:srgbClr val="58595C"/>
                </a:solidFill>
              </a:rPr>
              <a:t>Up to $600,000</a:t>
            </a:r>
          </a:p>
          <a:p>
            <a:r>
              <a:rPr lang="en-US" sz="1800" b="1" dirty="0">
                <a:solidFill>
                  <a:srgbClr val="260046"/>
                </a:solidFill>
              </a:rPr>
              <a:t>A few health questions</a:t>
            </a:r>
            <a:br>
              <a:rPr lang="en-US" sz="1800" dirty="0">
                <a:solidFill>
                  <a:srgbClr val="58595C"/>
                </a:solidFill>
              </a:rPr>
            </a:br>
            <a:r>
              <a:rPr lang="en-US" sz="1800" dirty="0">
                <a:solidFill>
                  <a:srgbClr val="58595C"/>
                </a:solidFill>
              </a:rPr>
              <a:t>Up to $1 million</a:t>
            </a:r>
            <a:br>
              <a:rPr lang="en-US" sz="1800" dirty="0">
                <a:solidFill>
                  <a:srgbClr val="58595C"/>
                </a:solidFill>
              </a:rPr>
            </a:br>
            <a:r>
              <a:rPr lang="en-US" sz="1800" dirty="0">
                <a:solidFill>
                  <a:srgbClr val="58595C"/>
                </a:solidFill>
              </a:rPr>
              <a:t>Cover above $600,000 </a:t>
            </a:r>
            <a:br>
              <a:rPr lang="en-US" sz="1800" dirty="0">
                <a:solidFill>
                  <a:srgbClr val="58595C"/>
                </a:solidFill>
              </a:rPr>
            </a:br>
            <a:r>
              <a:rPr lang="en-US" sz="1800" dirty="0">
                <a:solidFill>
                  <a:srgbClr val="58595C"/>
                </a:solidFill>
              </a:rPr>
              <a:t>will be capped at lower </a:t>
            </a:r>
            <a:br>
              <a:rPr lang="en-US" sz="1800" dirty="0">
                <a:solidFill>
                  <a:srgbClr val="58595C"/>
                </a:solidFill>
              </a:rPr>
            </a:br>
            <a:r>
              <a:rPr lang="en-US" sz="1800" dirty="0">
                <a:solidFill>
                  <a:srgbClr val="58595C"/>
                </a:solidFill>
              </a:rPr>
              <a:t>of $1 million or 10 times </a:t>
            </a:r>
            <a:br>
              <a:rPr lang="en-US" sz="1800" dirty="0">
                <a:solidFill>
                  <a:srgbClr val="58595C"/>
                </a:solidFill>
              </a:rPr>
            </a:br>
            <a:r>
              <a:rPr lang="en-US" sz="1800" dirty="0">
                <a:solidFill>
                  <a:srgbClr val="58595C"/>
                </a:solidFill>
              </a:rPr>
              <a:t>your salary*</a:t>
            </a:r>
          </a:p>
          <a:p>
            <a:endParaRPr lang="en-US" sz="2100" dirty="0">
              <a:solidFill>
                <a:srgbClr val="58595C"/>
              </a:solidFill>
            </a:endParaRPr>
          </a:p>
        </p:txBody>
      </p:sp>
      <p:sp>
        <p:nvSpPr>
          <p:cNvPr id="23" name="Content Placeholder 2">
            <a:extLst>
              <a:ext uri="{FF2B5EF4-FFF2-40B4-BE49-F238E27FC236}">
                <a16:creationId xmlns:a16="http://schemas.microsoft.com/office/drawing/2014/main" id="{CBEFC421-F4DE-32B4-4CAF-E9063E14CF0D}"/>
              </a:ext>
            </a:extLst>
          </p:cNvPr>
          <p:cNvSpPr txBox="1">
            <a:spLocks/>
          </p:cNvSpPr>
          <p:nvPr/>
        </p:nvSpPr>
        <p:spPr>
          <a:xfrm>
            <a:off x="5778650" y="1533239"/>
            <a:ext cx="1944216"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buClr>
                <a:schemeClr val="accent1"/>
              </a:buClr>
            </a:pPr>
            <a:r>
              <a:rPr lang="en-AU" b="1" dirty="0">
                <a:solidFill>
                  <a:srgbClr val="260046"/>
                </a:solidFill>
              </a:rPr>
              <a:t>TPD</a:t>
            </a:r>
            <a:endParaRPr lang="en-AU" dirty="0"/>
          </a:p>
        </p:txBody>
      </p:sp>
      <p:sp>
        <p:nvSpPr>
          <p:cNvPr id="24" name="Content Placeholder 2">
            <a:extLst>
              <a:ext uri="{FF2B5EF4-FFF2-40B4-BE49-F238E27FC236}">
                <a16:creationId xmlns:a16="http://schemas.microsoft.com/office/drawing/2014/main" id="{AA11DCB9-36C3-281D-5BF0-7F9C586DDDA4}"/>
              </a:ext>
            </a:extLst>
          </p:cNvPr>
          <p:cNvSpPr txBox="1">
            <a:spLocks/>
          </p:cNvSpPr>
          <p:nvPr/>
        </p:nvSpPr>
        <p:spPr>
          <a:xfrm>
            <a:off x="9709772" y="1538254"/>
            <a:ext cx="1883456"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buClr>
                <a:schemeClr val="accent1"/>
              </a:buClr>
            </a:pPr>
            <a:r>
              <a:rPr lang="en-AU" b="1" dirty="0">
                <a:solidFill>
                  <a:srgbClr val="260046"/>
                </a:solidFill>
              </a:rPr>
              <a:t>Income protection</a:t>
            </a:r>
            <a:endParaRPr lang="en-AU" dirty="0"/>
          </a:p>
        </p:txBody>
      </p:sp>
    </p:spTree>
    <p:extLst>
      <p:ext uri="{BB962C8B-B14F-4D97-AF65-F5344CB8AC3E}">
        <p14:creationId xmlns:p14="http://schemas.microsoft.com/office/powerpoint/2010/main" val="2505736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810B97-0ED6-4307-8625-75C5AE3EEE6A}"/>
              </a:ext>
            </a:extLst>
          </p:cNvPr>
          <p:cNvSpPr>
            <a:spLocks noGrp="1"/>
          </p:cNvSpPr>
          <p:nvPr>
            <p:ph type="title"/>
          </p:nvPr>
        </p:nvSpPr>
        <p:spPr/>
        <p:txBody>
          <a:bodyPr/>
          <a:lstStyle/>
          <a:p>
            <a:r>
              <a:rPr lang="en-AU" altLang="en-US" dirty="0">
                <a:cs typeface="Arial" panose="020B0604020202020204" pitchFamily="34" charset="0"/>
              </a:rPr>
              <a:t>Members under age 25</a:t>
            </a:r>
          </a:p>
        </p:txBody>
      </p:sp>
      <p:sp>
        <p:nvSpPr>
          <p:cNvPr id="3" name="Text Placeholder 2">
            <a:extLst>
              <a:ext uri="{FF2B5EF4-FFF2-40B4-BE49-F238E27FC236}">
                <a16:creationId xmlns:a16="http://schemas.microsoft.com/office/drawing/2014/main" id="{41046119-4731-694A-8E45-001CA3623862}"/>
              </a:ext>
            </a:extLst>
          </p:cNvPr>
          <p:cNvSpPr>
            <a:spLocks noGrp="1"/>
          </p:cNvSpPr>
          <p:nvPr>
            <p:ph type="body" sz="quarter" idx="10"/>
          </p:nvPr>
        </p:nvSpPr>
        <p:spPr>
          <a:xfrm>
            <a:off x="539750" y="1503000"/>
            <a:ext cx="5268218" cy="4797000"/>
          </a:xfrm>
        </p:spPr>
        <p:txBody>
          <a:bodyPr>
            <a:normAutofit/>
          </a:bodyPr>
          <a:lstStyle/>
          <a:p>
            <a:pPr marL="342000" indent="-342000">
              <a:spcBef>
                <a:spcPts val="800"/>
              </a:spcBef>
              <a:spcAft>
                <a:spcPts val="1200"/>
              </a:spcAft>
              <a:buClr>
                <a:srgbClr val="EA4403"/>
              </a:buClr>
              <a:buFont typeface="Arial" panose="020B0604020202020204" pitchFamily="34" charset="0"/>
              <a:buChar char="•"/>
            </a:pPr>
            <a:r>
              <a:rPr lang="en-US" sz="2100" dirty="0"/>
              <a:t>Death, TPD and Income Protection cover starts automatically when your client turns 25; and they have a super balance of $6,000; and have received an employer super contribution once they've turned 25 and their super balance has reached $6,000. </a:t>
            </a:r>
          </a:p>
          <a:p>
            <a:pPr marL="342000" indent="-342000">
              <a:spcBef>
                <a:spcPts val="800"/>
              </a:spcBef>
              <a:spcAft>
                <a:spcPts val="1200"/>
              </a:spcAft>
              <a:buClr>
                <a:srgbClr val="EA4403"/>
              </a:buClr>
              <a:buFont typeface="Arial" panose="020B0604020202020204" pitchFamily="34" charset="0"/>
              <a:buChar char="•"/>
            </a:pPr>
            <a:r>
              <a:rPr lang="en-US" sz="2100" dirty="0"/>
              <a:t>This helps reduce the chance of super balances being eaten away by insurance costs while a member is starting out in the workforce or working part time.</a:t>
            </a:r>
          </a:p>
          <a:p>
            <a:pPr marL="342000" indent="-342000">
              <a:spcBef>
                <a:spcPts val="800"/>
              </a:spcBef>
              <a:spcAft>
                <a:spcPts val="1200"/>
              </a:spcAft>
              <a:buClr>
                <a:srgbClr val="EA4403"/>
              </a:buClr>
              <a:buFont typeface="Arial" panose="020B0604020202020204" pitchFamily="34" charset="0"/>
              <a:buChar char="•"/>
            </a:pPr>
            <a:r>
              <a:rPr lang="en-US" sz="2100" dirty="0"/>
              <a:t>Members can apply for cover at any time.</a:t>
            </a:r>
          </a:p>
        </p:txBody>
      </p:sp>
      <p:pic>
        <p:nvPicPr>
          <p:cNvPr id="7" name="Picture 6">
            <a:extLst>
              <a:ext uri="{FF2B5EF4-FFF2-40B4-BE49-F238E27FC236}">
                <a16:creationId xmlns:a16="http://schemas.microsoft.com/office/drawing/2014/main" id="{380CED3F-C878-4542-9056-E4A30130FB0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87888" y="558000"/>
            <a:ext cx="7006855" cy="5688690"/>
          </a:xfrm>
          <a:prstGeom prst="rect">
            <a:avLst/>
          </a:prstGeom>
        </p:spPr>
      </p:pic>
      <p:sp>
        <p:nvSpPr>
          <p:cNvPr id="5" name="Text Placeholder 18">
            <a:extLst>
              <a:ext uri="{FF2B5EF4-FFF2-40B4-BE49-F238E27FC236}">
                <a16:creationId xmlns:a16="http://schemas.microsoft.com/office/drawing/2014/main" id="{F91831D2-DABE-A5E3-CBF7-E744B09C6104}"/>
              </a:ext>
            </a:extLst>
          </p:cNvPr>
          <p:cNvSpPr>
            <a:spLocks noGrp="1"/>
          </p:cNvSpPr>
          <p:nvPr>
            <p:ph type="body" sz="quarter" idx="11"/>
          </p:nvPr>
        </p:nvSpPr>
        <p:spPr>
          <a:xfrm>
            <a:off x="539351" y="5882374"/>
            <a:ext cx="10464800" cy="615626"/>
          </a:xfrm>
        </p:spPr>
        <p:txBody>
          <a:bodyPr>
            <a:normAutofit/>
          </a:bodyPr>
          <a:lstStyle/>
          <a:p>
            <a:r>
              <a:rPr lang="en-AU" sz="1000" dirty="0">
                <a:solidFill>
                  <a:srgbClr val="616161"/>
                </a:solidFill>
              </a:rPr>
              <a:t>Terms and conditions apply. See the </a:t>
            </a:r>
            <a:r>
              <a:rPr lang="en-AU" sz="1000" i="1" dirty="0">
                <a:solidFill>
                  <a:srgbClr val="616161"/>
                </a:solidFill>
              </a:rPr>
              <a:t>Insurance in your super </a:t>
            </a:r>
            <a:r>
              <a:rPr lang="en-AU" sz="1000" dirty="0">
                <a:solidFill>
                  <a:srgbClr val="616161"/>
                </a:solidFill>
              </a:rPr>
              <a:t>guide for more information.</a:t>
            </a:r>
          </a:p>
        </p:txBody>
      </p:sp>
    </p:spTree>
    <p:extLst>
      <p:ext uri="{BB962C8B-B14F-4D97-AF65-F5344CB8AC3E}">
        <p14:creationId xmlns:p14="http://schemas.microsoft.com/office/powerpoint/2010/main" val="1066411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9A3CA2EF-3704-FAF1-6D0D-78273D58B65A}"/>
              </a:ext>
            </a:extLst>
          </p:cNvPr>
          <p:cNvSpPr>
            <a:spLocks noGrp="1"/>
          </p:cNvSpPr>
          <p:nvPr>
            <p:ph type="body" sz="quarter" idx="10"/>
          </p:nvPr>
        </p:nvSpPr>
        <p:spPr>
          <a:xfrm>
            <a:off x="539750" y="1593368"/>
            <a:ext cx="10465200" cy="4706632"/>
          </a:xfrm>
        </p:spPr>
        <p:txBody>
          <a:bodyPr>
            <a:normAutofit/>
          </a:bodyPr>
          <a:lstStyle/>
          <a:p>
            <a:r>
              <a:rPr lang="en-AU" sz="2100" dirty="0">
                <a:solidFill>
                  <a:srgbClr val="616161"/>
                </a:solidFill>
              </a:rPr>
              <a:t>Members can choose between:</a:t>
            </a:r>
          </a:p>
        </p:txBody>
      </p:sp>
      <p:sp>
        <p:nvSpPr>
          <p:cNvPr id="2" name="Title 1">
            <a:extLst>
              <a:ext uri="{FF2B5EF4-FFF2-40B4-BE49-F238E27FC236}">
                <a16:creationId xmlns:a16="http://schemas.microsoft.com/office/drawing/2014/main" id="{33287880-FD8A-B746-A81E-F27EE2E50D87}"/>
              </a:ext>
            </a:extLst>
          </p:cNvPr>
          <p:cNvSpPr>
            <a:spLocks noGrp="1"/>
          </p:cNvSpPr>
          <p:nvPr>
            <p:ph type="title"/>
          </p:nvPr>
        </p:nvSpPr>
        <p:spPr/>
        <p:txBody>
          <a:bodyPr/>
          <a:lstStyle/>
          <a:p>
            <a:r>
              <a:rPr lang="en-US" dirty="0"/>
              <a:t>Death &amp; TPD cover design options</a:t>
            </a:r>
          </a:p>
        </p:txBody>
      </p:sp>
      <p:sp>
        <p:nvSpPr>
          <p:cNvPr id="19" name="Text Placeholder 18">
            <a:extLst>
              <a:ext uri="{FF2B5EF4-FFF2-40B4-BE49-F238E27FC236}">
                <a16:creationId xmlns:a16="http://schemas.microsoft.com/office/drawing/2014/main" id="{F3001DC1-B8B3-BC3B-4214-6DD4B90D71F1}"/>
              </a:ext>
            </a:extLst>
          </p:cNvPr>
          <p:cNvSpPr>
            <a:spLocks noGrp="1"/>
          </p:cNvSpPr>
          <p:nvPr>
            <p:ph type="body" sz="quarter" idx="11"/>
          </p:nvPr>
        </p:nvSpPr>
        <p:spPr>
          <a:xfrm>
            <a:off x="539351" y="5882374"/>
            <a:ext cx="10464800" cy="615626"/>
          </a:xfrm>
        </p:spPr>
        <p:txBody>
          <a:bodyPr>
            <a:normAutofit/>
          </a:bodyPr>
          <a:lstStyle/>
          <a:p>
            <a:r>
              <a:rPr lang="en-AU" sz="1000" dirty="0">
                <a:solidFill>
                  <a:srgbClr val="616161"/>
                </a:solidFill>
              </a:rPr>
              <a:t>Terms and conditions apply. See the </a:t>
            </a:r>
            <a:r>
              <a:rPr lang="en-AU" sz="1000" i="1" dirty="0">
                <a:solidFill>
                  <a:srgbClr val="616161"/>
                </a:solidFill>
              </a:rPr>
              <a:t>Insurance in your super </a:t>
            </a:r>
            <a:r>
              <a:rPr lang="en-AU" sz="1000" dirty="0">
                <a:solidFill>
                  <a:srgbClr val="616161"/>
                </a:solidFill>
              </a:rPr>
              <a:t>guide for more information.</a:t>
            </a:r>
          </a:p>
        </p:txBody>
      </p:sp>
      <p:grpSp>
        <p:nvGrpSpPr>
          <p:cNvPr id="13" name="Group 12">
            <a:extLst>
              <a:ext uri="{FF2B5EF4-FFF2-40B4-BE49-F238E27FC236}">
                <a16:creationId xmlns:a16="http://schemas.microsoft.com/office/drawing/2014/main" id="{8D641E87-1067-FF6D-C9E6-A045F3AEB474}"/>
              </a:ext>
            </a:extLst>
          </p:cNvPr>
          <p:cNvGrpSpPr/>
          <p:nvPr/>
        </p:nvGrpSpPr>
        <p:grpSpPr>
          <a:xfrm>
            <a:off x="1187050" y="2392496"/>
            <a:ext cx="2520280" cy="2594670"/>
            <a:chOff x="1193439" y="2274490"/>
            <a:chExt cx="2520280" cy="2594670"/>
          </a:xfrm>
        </p:grpSpPr>
        <p:sp>
          <p:nvSpPr>
            <p:cNvPr id="6" name="Content Placeholder 2">
              <a:extLst>
                <a:ext uri="{FF2B5EF4-FFF2-40B4-BE49-F238E27FC236}">
                  <a16:creationId xmlns:a16="http://schemas.microsoft.com/office/drawing/2014/main" id="{9E038B61-C241-144F-A749-7B1EF25F58F6}"/>
                </a:ext>
              </a:extLst>
            </p:cNvPr>
            <p:cNvSpPr txBox="1">
              <a:spLocks/>
            </p:cNvSpPr>
            <p:nvPr/>
          </p:nvSpPr>
          <p:spPr>
            <a:xfrm>
              <a:off x="1193439" y="3576498"/>
              <a:ext cx="2520280"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buClr>
                  <a:schemeClr val="accent1"/>
                </a:buClr>
              </a:pPr>
              <a:r>
                <a:rPr lang="en-AU" sz="1800" b="1" dirty="0">
                  <a:solidFill>
                    <a:srgbClr val="260046"/>
                  </a:solidFill>
                </a:rPr>
                <a:t>Age-based </a:t>
              </a:r>
              <a:br>
                <a:rPr lang="en-AU" sz="1800" b="1" dirty="0">
                  <a:solidFill>
                    <a:srgbClr val="260046"/>
                  </a:solidFill>
                </a:rPr>
              </a:br>
              <a:r>
                <a:rPr lang="en-AU" sz="1800" b="1" dirty="0">
                  <a:solidFill>
                    <a:srgbClr val="260046"/>
                  </a:solidFill>
                </a:rPr>
                <a:t>cover</a:t>
              </a:r>
              <a:endParaRPr lang="en-AU" sz="1800" dirty="0"/>
            </a:p>
          </p:txBody>
        </p:sp>
        <p:pic>
          <p:nvPicPr>
            <p:cNvPr id="11" name="Picture 10">
              <a:extLst>
                <a:ext uri="{FF2B5EF4-FFF2-40B4-BE49-F238E27FC236}">
                  <a16:creationId xmlns:a16="http://schemas.microsoft.com/office/drawing/2014/main" id="{5817CDF2-7FBF-D342-A165-F5BF64CB8B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824929" y="2274490"/>
              <a:ext cx="1257300" cy="1257300"/>
            </a:xfrm>
            <a:prstGeom prst="rect">
              <a:avLst/>
            </a:prstGeom>
          </p:spPr>
        </p:pic>
      </p:grpSp>
      <p:grpSp>
        <p:nvGrpSpPr>
          <p:cNvPr id="12" name="Group 11">
            <a:extLst>
              <a:ext uri="{FF2B5EF4-FFF2-40B4-BE49-F238E27FC236}">
                <a16:creationId xmlns:a16="http://schemas.microsoft.com/office/drawing/2014/main" id="{651856F1-9C5A-9F98-9AA7-E97BC6184FCD}"/>
              </a:ext>
            </a:extLst>
          </p:cNvPr>
          <p:cNvGrpSpPr/>
          <p:nvPr/>
        </p:nvGrpSpPr>
        <p:grpSpPr>
          <a:xfrm>
            <a:off x="4857589" y="2392496"/>
            <a:ext cx="2520000" cy="2594670"/>
            <a:chOff x="5178233" y="2274490"/>
            <a:chExt cx="2520000" cy="2594670"/>
          </a:xfrm>
        </p:grpSpPr>
        <p:pic>
          <p:nvPicPr>
            <p:cNvPr id="7" name="Picture 6">
              <a:extLst>
                <a:ext uri="{FF2B5EF4-FFF2-40B4-BE49-F238E27FC236}">
                  <a16:creationId xmlns:a16="http://schemas.microsoft.com/office/drawing/2014/main" id="{BDBA1A89-B698-9746-A8E7-D3FD9E2D170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809583" y="2274490"/>
              <a:ext cx="1257300" cy="1257300"/>
            </a:xfrm>
            <a:prstGeom prst="rect">
              <a:avLst/>
            </a:prstGeom>
          </p:spPr>
        </p:pic>
        <p:sp>
          <p:nvSpPr>
            <p:cNvPr id="23" name="Content Placeholder 2">
              <a:extLst>
                <a:ext uri="{FF2B5EF4-FFF2-40B4-BE49-F238E27FC236}">
                  <a16:creationId xmlns:a16="http://schemas.microsoft.com/office/drawing/2014/main" id="{CBEFC421-F4DE-32B4-4CAF-E9063E14CF0D}"/>
                </a:ext>
              </a:extLst>
            </p:cNvPr>
            <p:cNvSpPr txBox="1">
              <a:spLocks/>
            </p:cNvSpPr>
            <p:nvPr/>
          </p:nvSpPr>
          <p:spPr>
            <a:xfrm>
              <a:off x="5178233" y="3576498"/>
              <a:ext cx="2520000"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buClr>
                  <a:schemeClr val="accent1"/>
                </a:buClr>
              </a:pPr>
              <a:r>
                <a:rPr lang="en-US" sz="1800" b="1" dirty="0">
                  <a:solidFill>
                    <a:srgbClr val="260046"/>
                  </a:solidFill>
                </a:rPr>
                <a:t>Age-based </a:t>
              </a:r>
              <a:r>
                <a:rPr lang="en-US" sz="1800" i="1" dirty="0">
                  <a:solidFill>
                    <a:srgbClr val="260046"/>
                  </a:solidFill>
                </a:rPr>
                <a:t>plus</a:t>
              </a:r>
              <a:r>
                <a:rPr lang="en-US" sz="1800" b="1" i="1" dirty="0">
                  <a:solidFill>
                    <a:srgbClr val="260046"/>
                  </a:solidFill>
                </a:rPr>
                <a:t> </a:t>
              </a:r>
              <a:br>
                <a:rPr lang="en-US" sz="1800" b="1" dirty="0">
                  <a:solidFill>
                    <a:srgbClr val="260046"/>
                  </a:solidFill>
                </a:rPr>
              </a:br>
              <a:r>
                <a:rPr lang="en-US" sz="1800" b="1" dirty="0">
                  <a:solidFill>
                    <a:srgbClr val="260046"/>
                  </a:solidFill>
                </a:rPr>
                <a:t>extra fixed cover </a:t>
              </a:r>
              <a:endParaRPr lang="en-AU" sz="1800" dirty="0"/>
            </a:p>
          </p:txBody>
        </p:sp>
      </p:grpSp>
      <p:grpSp>
        <p:nvGrpSpPr>
          <p:cNvPr id="10" name="Group 9">
            <a:extLst>
              <a:ext uri="{FF2B5EF4-FFF2-40B4-BE49-F238E27FC236}">
                <a16:creationId xmlns:a16="http://schemas.microsoft.com/office/drawing/2014/main" id="{D0B9DCC2-ECE3-DA5E-24BE-C04262E27C62}"/>
              </a:ext>
            </a:extLst>
          </p:cNvPr>
          <p:cNvGrpSpPr/>
          <p:nvPr/>
        </p:nvGrpSpPr>
        <p:grpSpPr>
          <a:xfrm>
            <a:off x="8527848" y="2418506"/>
            <a:ext cx="2520000" cy="2594670"/>
            <a:chOff x="9048328" y="2274490"/>
            <a:chExt cx="2520000" cy="2594670"/>
          </a:xfrm>
        </p:grpSpPr>
        <p:pic>
          <p:nvPicPr>
            <p:cNvPr id="8" name="Picture 7">
              <a:extLst>
                <a:ext uri="{FF2B5EF4-FFF2-40B4-BE49-F238E27FC236}">
                  <a16:creationId xmlns:a16="http://schemas.microsoft.com/office/drawing/2014/main" id="{17B5122E-F495-C14D-AAE3-2DD4E329CA8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679678" y="2274490"/>
              <a:ext cx="1257300" cy="1257300"/>
            </a:xfrm>
            <a:prstGeom prst="rect">
              <a:avLst/>
            </a:prstGeom>
          </p:spPr>
        </p:pic>
        <p:sp>
          <p:nvSpPr>
            <p:cNvPr id="24" name="Content Placeholder 2">
              <a:extLst>
                <a:ext uri="{FF2B5EF4-FFF2-40B4-BE49-F238E27FC236}">
                  <a16:creationId xmlns:a16="http://schemas.microsoft.com/office/drawing/2014/main" id="{AA11DCB9-36C3-281D-5BF0-7F9C586DDDA4}"/>
                </a:ext>
              </a:extLst>
            </p:cNvPr>
            <p:cNvSpPr txBox="1">
              <a:spLocks/>
            </p:cNvSpPr>
            <p:nvPr/>
          </p:nvSpPr>
          <p:spPr>
            <a:xfrm>
              <a:off x="9048328" y="3576498"/>
              <a:ext cx="2520000" cy="1292662"/>
            </a:xfrm>
            <a:prstGeom prst="rect">
              <a:avLst/>
            </a:prstGeom>
          </p:spPr>
          <p:txBody>
            <a:bodyPr numCol="1" anchor="ctr"/>
            <a:lst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buClr>
                  <a:schemeClr val="accent1"/>
                </a:buClr>
              </a:pPr>
              <a:r>
                <a:rPr lang="en-AU" sz="1800" b="1" dirty="0">
                  <a:solidFill>
                    <a:srgbClr val="260046"/>
                  </a:solidFill>
                </a:rPr>
                <a:t>Fixed cover</a:t>
              </a:r>
              <a:endParaRPr lang="en-AU" sz="1800" dirty="0"/>
            </a:p>
          </p:txBody>
        </p:sp>
      </p:grpSp>
    </p:spTree>
    <p:extLst>
      <p:ext uri="{BB962C8B-B14F-4D97-AF65-F5344CB8AC3E}">
        <p14:creationId xmlns:p14="http://schemas.microsoft.com/office/powerpoint/2010/main" val="161442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810B97-0ED6-4307-8625-75C5AE3EEE6A}"/>
              </a:ext>
            </a:extLst>
          </p:cNvPr>
          <p:cNvSpPr>
            <a:spLocks noGrp="1"/>
          </p:cNvSpPr>
          <p:nvPr>
            <p:ph type="title"/>
          </p:nvPr>
        </p:nvSpPr>
        <p:spPr/>
        <p:txBody>
          <a:bodyPr/>
          <a:lstStyle/>
          <a:p>
            <a:r>
              <a:rPr lang="en-AU" altLang="en-US" dirty="0">
                <a:cs typeface="Arial" panose="020B0604020202020204" pitchFamily="34" charset="0"/>
              </a:rPr>
              <a:t>Work ratings</a:t>
            </a:r>
          </a:p>
        </p:txBody>
      </p:sp>
      <p:sp>
        <p:nvSpPr>
          <p:cNvPr id="3" name="Text Placeholder 2">
            <a:extLst>
              <a:ext uri="{FF2B5EF4-FFF2-40B4-BE49-F238E27FC236}">
                <a16:creationId xmlns:a16="http://schemas.microsoft.com/office/drawing/2014/main" id="{41046119-4731-694A-8E45-001CA3623862}"/>
              </a:ext>
            </a:extLst>
          </p:cNvPr>
          <p:cNvSpPr>
            <a:spLocks noGrp="1"/>
          </p:cNvSpPr>
          <p:nvPr>
            <p:ph type="body" sz="quarter" idx="10"/>
          </p:nvPr>
        </p:nvSpPr>
        <p:spPr>
          <a:xfrm>
            <a:off x="539750" y="1503000"/>
            <a:ext cx="5268218" cy="4797000"/>
          </a:xfrm>
        </p:spPr>
        <p:txBody>
          <a:bodyPr>
            <a:normAutofit/>
          </a:bodyPr>
          <a:lstStyle/>
          <a:p>
            <a:pPr lvl="1">
              <a:spcBef>
                <a:spcPts val="800"/>
              </a:spcBef>
              <a:spcAft>
                <a:spcPts val="1200"/>
              </a:spcAft>
              <a:buClr>
                <a:srgbClr val="EA4403"/>
              </a:buClr>
            </a:pPr>
            <a:r>
              <a:rPr lang="en-US" sz="2100" b="1" dirty="0">
                <a:solidFill>
                  <a:srgbClr val="260046"/>
                </a:solidFill>
              </a:rPr>
              <a:t>Blue Collar </a:t>
            </a:r>
          </a:p>
          <a:p>
            <a:pPr lvl="1">
              <a:spcBef>
                <a:spcPts val="800"/>
              </a:spcBef>
              <a:spcAft>
                <a:spcPts val="1200"/>
              </a:spcAft>
              <a:buClr>
                <a:srgbClr val="EA4403"/>
              </a:buClr>
            </a:pPr>
            <a:r>
              <a:rPr lang="en-US" sz="2100" b="1" dirty="0">
                <a:solidFill>
                  <a:srgbClr val="260046"/>
                </a:solidFill>
              </a:rPr>
              <a:t>White Collar</a:t>
            </a:r>
          </a:p>
          <a:p>
            <a:pPr lvl="1">
              <a:spcBef>
                <a:spcPts val="800"/>
              </a:spcBef>
              <a:spcAft>
                <a:spcPts val="1200"/>
              </a:spcAft>
              <a:buClr>
                <a:srgbClr val="EA4403"/>
              </a:buClr>
            </a:pPr>
            <a:r>
              <a:rPr lang="en-US" sz="2100" b="1" dirty="0">
                <a:solidFill>
                  <a:srgbClr val="260046"/>
                </a:solidFill>
              </a:rPr>
              <a:t>Professional</a:t>
            </a:r>
          </a:p>
          <a:p>
            <a:pPr marL="342000" indent="-342000">
              <a:spcBef>
                <a:spcPts val="800"/>
              </a:spcBef>
              <a:spcAft>
                <a:spcPts val="1200"/>
              </a:spcAft>
              <a:buClr>
                <a:srgbClr val="EA4403"/>
              </a:buClr>
              <a:buFont typeface="Arial" panose="020B0604020202020204" pitchFamily="34" charset="0"/>
              <a:buChar char="•"/>
            </a:pPr>
            <a:r>
              <a:rPr lang="en-US" sz="2100" dirty="0"/>
              <a:t>All new members are provided with </a:t>
            </a:r>
            <a:br>
              <a:rPr lang="en-US" sz="2100" dirty="0"/>
            </a:br>
            <a:r>
              <a:rPr lang="en-US" sz="2100" dirty="0"/>
              <a:t>a Blue Collar work rating when they join, unless the plan they are joining has a different work rating.</a:t>
            </a:r>
          </a:p>
        </p:txBody>
      </p:sp>
      <p:pic>
        <p:nvPicPr>
          <p:cNvPr id="7" name="Picture 6">
            <a:extLst>
              <a:ext uri="{FF2B5EF4-FFF2-40B4-BE49-F238E27FC236}">
                <a16:creationId xmlns:a16="http://schemas.microsoft.com/office/drawing/2014/main" id="{380CED3F-C878-4542-9056-E4A30130FB0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87888" y="558000"/>
            <a:ext cx="7006854" cy="5688690"/>
          </a:xfrm>
          <a:prstGeom prst="rect">
            <a:avLst/>
          </a:prstGeom>
        </p:spPr>
      </p:pic>
      <p:sp>
        <p:nvSpPr>
          <p:cNvPr id="5" name="Text Placeholder 18">
            <a:extLst>
              <a:ext uri="{FF2B5EF4-FFF2-40B4-BE49-F238E27FC236}">
                <a16:creationId xmlns:a16="http://schemas.microsoft.com/office/drawing/2014/main" id="{F91831D2-DABE-A5E3-CBF7-E744B09C6104}"/>
              </a:ext>
            </a:extLst>
          </p:cNvPr>
          <p:cNvSpPr>
            <a:spLocks noGrp="1"/>
          </p:cNvSpPr>
          <p:nvPr>
            <p:ph type="body" sz="quarter" idx="11"/>
          </p:nvPr>
        </p:nvSpPr>
        <p:spPr>
          <a:xfrm>
            <a:off x="539351" y="5882374"/>
            <a:ext cx="10464800" cy="615626"/>
          </a:xfrm>
        </p:spPr>
        <p:txBody>
          <a:bodyPr>
            <a:normAutofit/>
          </a:bodyPr>
          <a:lstStyle/>
          <a:p>
            <a:r>
              <a:rPr lang="en-AU" sz="1000" dirty="0">
                <a:solidFill>
                  <a:srgbClr val="616161"/>
                </a:solidFill>
              </a:rPr>
              <a:t>Terms and conditions apply. See the </a:t>
            </a:r>
            <a:r>
              <a:rPr lang="en-AU" sz="1000" i="1" dirty="0">
                <a:solidFill>
                  <a:srgbClr val="616161"/>
                </a:solidFill>
              </a:rPr>
              <a:t>Insurance in your super </a:t>
            </a:r>
            <a:r>
              <a:rPr lang="en-AU" sz="1000" dirty="0">
                <a:solidFill>
                  <a:srgbClr val="616161"/>
                </a:solidFill>
              </a:rPr>
              <a:t>guide for more information.</a:t>
            </a:r>
          </a:p>
        </p:txBody>
      </p:sp>
    </p:spTree>
    <p:extLst>
      <p:ext uri="{BB962C8B-B14F-4D97-AF65-F5344CB8AC3E}">
        <p14:creationId xmlns:p14="http://schemas.microsoft.com/office/powerpoint/2010/main" val="1459653927"/>
      </p:ext>
    </p:extLst>
  </p:cSld>
  <p:clrMapOvr>
    <a:masterClrMapping/>
  </p:clrMapOvr>
</p:sld>
</file>

<file path=ppt/theme/theme1.xml><?xml version="1.0" encoding="utf-8"?>
<a:theme xmlns:a="http://schemas.openxmlformats.org/drawingml/2006/main" name="Office Theme">
  <a:themeElements>
    <a:clrScheme name="Custom 5">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0488C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r Super theme 478_v2">
  <a:themeElements>
    <a:clrScheme name="Custom 6">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8_v2" id="{6E87C053-A476-6440-80CF-6166444673C1}" vid="{A77B5DA5-8346-C645-B9C0-BFCCB3FACA7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A4A60AEF8EBEB4FB42063BD543438F5" ma:contentTypeVersion="12" ma:contentTypeDescription="Create a new document." ma:contentTypeScope="" ma:versionID="7c0fa3004a47b2ba6a943005c5350140">
  <xsd:schema xmlns:xsd="http://www.w3.org/2001/XMLSchema" xmlns:xs="http://www.w3.org/2001/XMLSchema" xmlns:p="http://schemas.microsoft.com/office/2006/metadata/properties" xmlns:ns2="05c3b009-07a7-41e1-9067-dad62aaf44d0" xmlns:ns3="e08e743e-b7b8-47bd-8f20-b54c8f39f9b2" targetNamespace="http://schemas.microsoft.com/office/2006/metadata/properties" ma:root="true" ma:fieldsID="43f19346d94a3748517b823cf5b612d2" ns2:_="" ns3:_="">
    <xsd:import namespace="05c3b009-07a7-41e1-9067-dad62aaf44d0"/>
    <xsd:import namespace="e08e743e-b7b8-47bd-8f20-b54c8f39f9b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c3b009-07a7-41e1-9067-dad62aaf44d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8e743e-b7b8-47bd-8f20-b54c8f39f9b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05c3b009-07a7-41e1-9067-dad62aaf44d0">MEM020-1288078910-40426</_dlc_DocId>
    <_dlc_DocIdUrl xmlns="05c3b009-07a7-41e1-9067-dad62aaf44d0">
      <Url>https://australiansuper.sharepoint.com/teams/MEMMarketing/_layouts/15/DocIdRedir.aspx?ID=MEM020-1288078910-40426</Url>
      <Description>MEM020-1288078910-40426</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0304D0A-64BD-4D01-9006-68FB9AD8B7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c3b009-07a7-41e1-9067-dad62aaf44d0"/>
    <ds:schemaRef ds:uri="e08e743e-b7b8-47bd-8f20-b54c8f39f9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4E40C0-77C1-4F8F-A876-FAB36B0D1AA9}">
  <ds:schemaRefs>
    <ds:schemaRef ds:uri="http://schemas.microsoft.com/office/2006/documentManagement/types"/>
    <ds:schemaRef ds:uri="http://purl.org/dc/elements/1.1/"/>
    <ds:schemaRef ds:uri="7f7bd282-3b55-4be5-8d90-a43287706d73"/>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dcmitype/"/>
    <ds:schemaRef ds:uri="c5064bf2-310c-4cc7-a1bf-7de2b6fc5997"/>
    <ds:schemaRef ds:uri="2e38548d-c34f-4b92-b5e4-1a6d88eeb1ff"/>
    <ds:schemaRef ds:uri="http://purl.org/dc/terms/"/>
    <ds:schemaRef ds:uri="05c3b009-07a7-41e1-9067-dad62aaf44d0"/>
  </ds:schemaRefs>
</ds:datastoreItem>
</file>

<file path=customXml/itemProps3.xml><?xml version="1.0" encoding="utf-8"?>
<ds:datastoreItem xmlns:ds="http://schemas.openxmlformats.org/officeDocument/2006/customXml" ds:itemID="{2394A9FF-B33D-40B6-9F54-A500DBE545B0}">
  <ds:schemaRefs>
    <ds:schemaRef ds:uri="http://schemas.microsoft.com/sharepoint/v3/contenttype/forms"/>
  </ds:schemaRefs>
</ds:datastoreItem>
</file>

<file path=customXml/itemProps4.xml><?xml version="1.0" encoding="utf-8"?>
<ds:datastoreItem xmlns:ds="http://schemas.openxmlformats.org/officeDocument/2006/customXml" ds:itemID="{7B1C347F-BB9C-4157-9C39-DB94B99C620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1617</Words>
  <Application>Microsoft Office PowerPoint</Application>
  <PresentationFormat>Widescreen</PresentationFormat>
  <Paragraphs>142</Paragraphs>
  <Slides>12</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System Font Regular</vt:lpstr>
      <vt:lpstr>Office Theme</vt:lpstr>
      <vt:lpstr>Austr Super theme 478_v2</vt:lpstr>
      <vt:lpstr>Our  insurance  </vt:lpstr>
      <vt:lpstr>Types of cover</vt:lpstr>
      <vt:lpstr>Automatic cover when  your clients join the  AustralianSuper Plan</vt:lpstr>
      <vt:lpstr>Age-based cover – Death &amp; TPD</vt:lpstr>
      <vt:lpstr>Age-based cover – Income protection</vt:lpstr>
      <vt:lpstr>Increase cover when joining</vt:lpstr>
      <vt:lpstr>Members under age 25</vt:lpstr>
      <vt:lpstr>Death &amp; TPD cover design options</vt:lpstr>
      <vt:lpstr>Work ratings</vt:lpstr>
      <vt:lpstr>Support  for you</vt:lpstr>
      <vt:lpstr>PowerPoint Presentation</vt:lpstr>
      <vt:lpstr>It’s Australian. It’s super. And it’s yours.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your super up for success</dc:title>
  <dc:creator>Davis, Lauren</dc:creator>
  <cp:lastModifiedBy>Ant Cummins</cp:lastModifiedBy>
  <cp:revision>1130</cp:revision>
  <dcterms:created xsi:type="dcterms:W3CDTF">2020-03-27T01:34:42Z</dcterms:created>
  <dcterms:modified xsi:type="dcterms:W3CDTF">2022-09-12T00:43:15Z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e716faf-1e7d-4a5b-95e3-d997bb133f5e_Enabled">
    <vt:lpwstr>true</vt:lpwstr>
  </property>
  <property fmtid="{D5CDD505-2E9C-101B-9397-08002B2CF9AE}" pid="3" name="MSIP_Label_5e716faf-1e7d-4a5b-95e3-d997bb133f5e_SetDate">
    <vt:lpwstr>2021-07-06T10:38:43Z</vt:lpwstr>
  </property>
  <property fmtid="{D5CDD505-2E9C-101B-9397-08002B2CF9AE}" pid="4" name="MSIP_Label_5e716faf-1e7d-4a5b-95e3-d997bb133f5e_Method">
    <vt:lpwstr>Standard</vt:lpwstr>
  </property>
  <property fmtid="{D5CDD505-2E9C-101B-9397-08002B2CF9AE}" pid="5" name="MSIP_Label_5e716faf-1e7d-4a5b-95e3-d997bb133f5e_Name">
    <vt:lpwstr>Internal</vt:lpwstr>
  </property>
  <property fmtid="{D5CDD505-2E9C-101B-9397-08002B2CF9AE}" pid="6" name="MSIP_Label_5e716faf-1e7d-4a5b-95e3-d997bb133f5e_SiteId">
    <vt:lpwstr>2e2e956a-b164-4b2b-904b-0be8fefb4b4b</vt:lpwstr>
  </property>
  <property fmtid="{D5CDD505-2E9C-101B-9397-08002B2CF9AE}" pid="7" name="MSIP_Label_5e716faf-1e7d-4a5b-95e3-d997bb133f5e_ActionId">
    <vt:lpwstr>746bcb19-845b-40ca-b850-e14ce771932d</vt:lpwstr>
  </property>
  <property fmtid="{D5CDD505-2E9C-101B-9397-08002B2CF9AE}" pid="8" name="MSIP_Label_5e716faf-1e7d-4a5b-95e3-d997bb133f5e_ContentBits">
    <vt:lpwstr>0</vt:lpwstr>
  </property>
  <property fmtid="{D5CDD505-2E9C-101B-9397-08002B2CF9AE}" pid="9" name="ContentTypeId">
    <vt:lpwstr>0x0101007A4A60AEF8EBEB4FB42063BD543438F5</vt:lpwstr>
  </property>
  <property fmtid="{D5CDD505-2E9C-101B-9397-08002B2CF9AE}" pid="10" name="_dlc_DocIdItemGuid">
    <vt:lpwstr>5a7843e2-fc42-48a4-b9bc-b1d3026f514e</vt:lpwstr>
  </property>
  <property fmtid="{D5CDD505-2E9C-101B-9397-08002B2CF9AE}" pid="11" name="DocStatus">
    <vt:lpwstr>2;#Draft|383b51e0-c072-468e-973a-6bd9488373f5</vt:lpwstr>
  </property>
  <property fmtid="{D5CDD505-2E9C-101B-9397-08002B2CF9AE}" pid="12" name="KeyTerms">
    <vt:lpwstr>3;#TO BE CLASSIFIED|74a203e1-8c99-408b-99ed-e3ecd8a528f5</vt:lpwstr>
  </property>
  <property fmtid="{D5CDD505-2E9C-101B-9397-08002B2CF9AE}" pid="13" name="DocType">
    <vt:lpwstr/>
  </property>
</Properties>
</file>